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859" r:id="rId2"/>
    <p:sldId id="1043" r:id="rId3"/>
    <p:sldId id="1044" r:id="rId4"/>
    <p:sldId id="1045" r:id="rId5"/>
    <p:sldId id="1046" r:id="rId6"/>
    <p:sldId id="1047" r:id="rId7"/>
    <p:sldId id="1048" r:id="rId8"/>
    <p:sldId id="1049" r:id="rId9"/>
    <p:sldId id="1009" r:id="rId10"/>
    <p:sldId id="1017" r:id="rId11"/>
    <p:sldId id="1028" r:id="rId12"/>
    <p:sldId id="1018" r:id="rId13"/>
    <p:sldId id="1019" r:id="rId14"/>
    <p:sldId id="1015" r:id="rId15"/>
    <p:sldId id="1020" r:id="rId16"/>
    <p:sldId id="1030" r:id="rId17"/>
    <p:sldId id="1032" r:id="rId18"/>
    <p:sldId id="1033" r:id="rId19"/>
    <p:sldId id="1021" r:id="rId20"/>
    <p:sldId id="1053" r:id="rId21"/>
    <p:sldId id="1016" r:id="rId22"/>
    <p:sldId id="1023" r:id="rId23"/>
    <p:sldId id="1054" r:id="rId24"/>
    <p:sldId id="1035" r:id="rId25"/>
    <p:sldId id="1038" r:id="rId26"/>
    <p:sldId id="1036" r:id="rId2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9984"/>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dirty="0">
                <a:solidFill>
                  <a:srgbClr val="70AD47">
                    <a:lumMod val="75000"/>
                  </a:srgbClr>
                </a:solidFill>
                <a:ea typeface="楷体" panose="02010609060101010101" pitchFamily="49" charset="-122"/>
                <a:cs typeface="Times New Roman" panose="02020603050405020304" pitchFamily="18" charset="0"/>
              </a:rPr>
              <a:t>Module </a:t>
            </a:r>
            <a:r>
              <a:rPr lang="en-US" altLang="zh-CN" sz="6000" dirty="0" smtClean="0">
                <a:solidFill>
                  <a:srgbClr val="70AD47">
                    <a:lumMod val="75000"/>
                  </a:srgbClr>
                </a:solidFill>
                <a:ea typeface="楷体" panose="02010609060101010101" pitchFamily="49" charset="-122"/>
                <a:cs typeface="Times New Roman" panose="02020603050405020304" pitchFamily="18" charset="0"/>
              </a:rPr>
              <a:t>5</a:t>
            </a:r>
            <a:endParaRPr lang="en-US" altLang="zh-CN" sz="6000" dirty="0">
              <a:solidFill>
                <a:srgbClr val="70AD47">
                  <a:lumMod val="75000"/>
                </a:srgbClr>
              </a:solidFill>
              <a:ea typeface="楷体" panose="02010609060101010101" pitchFamily="49" charset="-122"/>
              <a:cs typeface="Times New Roman" panose="02020603050405020304" pitchFamily="18" charset="0"/>
            </a:endParaRPr>
          </a:p>
          <a:p>
            <a:pPr algn="ctr" eaLnBrk="1" fontAlgn="auto">
              <a:lnSpc>
                <a:spcPct val="150000"/>
              </a:lnSpc>
              <a:spcBef>
                <a:spcPts val="0"/>
              </a:spcBef>
              <a:spcAft>
                <a:spcPts val="0"/>
              </a:spcAft>
            </a:pPr>
            <a:r>
              <a:rPr lang="en-US" altLang="zh-CN" sz="4000" dirty="0">
                <a:solidFill>
                  <a:prstClr val="black"/>
                </a:solidFill>
                <a:cs typeface="Times New Roman" panose="02020603050405020304" pitchFamily="18" charset="0"/>
              </a:rPr>
              <a:t>Unit 1</a:t>
            </a:r>
            <a:r>
              <a:rPr lang="zh-CN" altLang="en-US" sz="4000" dirty="0">
                <a:solidFill>
                  <a:prstClr val="black"/>
                </a:solidFill>
                <a:cs typeface="Times New Roman" panose="02020603050405020304" pitchFamily="18" charset="0"/>
              </a:rPr>
              <a:t>　</a:t>
            </a:r>
            <a:r>
              <a:rPr lang="en-US" altLang="zh-CN" sz="4000" dirty="0">
                <a:solidFill>
                  <a:prstClr val="black"/>
                </a:solidFill>
                <a:cs typeface="Times New Roman" panose="02020603050405020304" pitchFamily="18" charset="0"/>
              </a:rPr>
              <a:t>Can you be my Chinese pen </a:t>
            </a:r>
            <a:r>
              <a:rPr lang="en-US" altLang="zh-CN" sz="4000" dirty="0" smtClean="0">
                <a:solidFill>
                  <a:prstClr val="black"/>
                </a:solidFill>
                <a:cs typeface="Times New Roman" panose="02020603050405020304" pitchFamily="18" charset="0"/>
              </a:rPr>
              <a:t>friend</a:t>
            </a:r>
            <a:r>
              <a:rPr lang="zh-CN" altLang="en-US" sz="4000" dirty="0" smtClean="0">
                <a:solidFill>
                  <a:prstClr val="black"/>
                </a:solidFill>
                <a:cs typeface="Times New Roman" panose="02020603050405020304" pitchFamily="18" charset="0"/>
              </a:rPr>
              <a:t>？</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id="{C74580CD-95DB-E971-26B7-242ECFDEEFE0}"/>
              </a:ext>
            </a:extLst>
          </p:cNvPr>
          <p:cNvSpPr>
            <a:spLocks noGrp="1"/>
          </p:cNvSpPr>
          <p:nvPr>
            <p:ph idx="1"/>
          </p:nvPr>
        </p:nvSpPr>
        <p:spPr>
          <a:xfrm>
            <a:off x="360854" y="870832"/>
            <a:ext cx="11485848" cy="1953868"/>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Chinese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China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English</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939508" y="999608"/>
            <a:ext cx="444352" cy="523220"/>
          </a:xfrm>
          <a:prstGeom prst="rect">
            <a:avLst/>
          </a:prstGeom>
        </p:spPr>
        <p:txBody>
          <a:bodyPr wrap="none">
            <a:spAutoFit/>
          </a:bodyPr>
          <a:lstStyle/>
          <a:p>
            <a:r>
              <a:rPr lang="en-US" altLang="zh-CN"/>
              <a:t>A</a:t>
            </a:r>
            <a:endParaRPr lang="zh-CN" altLang="en-US"/>
          </a:p>
        </p:txBody>
      </p:sp>
      <p:sp>
        <p:nvSpPr>
          <p:cNvPr id="3" name="矩形 2"/>
          <p:cNvSpPr/>
          <p:nvPr/>
        </p:nvSpPr>
        <p:spPr>
          <a:xfrm>
            <a:off x="650453" y="2754345"/>
            <a:ext cx="10297144" cy="738664"/>
          </a:xfrm>
          <a:prstGeom prst="rect">
            <a:avLst/>
          </a:prstGeom>
        </p:spPr>
        <p:txBody>
          <a:bodyPr wrap="square">
            <a:spAutoFit/>
          </a:bodyPr>
          <a:lstStyle/>
          <a:p>
            <a:pPr eaLnBrk="1">
              <a:lnSpc>
                <a:spcPct val="150000"/>
              </a:lnSpc>
              <a:spcAft>
                <a:spcPts val="0"/>
              </a:spcAft>
            </a:pPr>
            <a:r>
              <a:rPr lang="en-US" altLang="zh-CN" smtClean="0">
                <a:solidFill>
                  <a:srgbClr val="ED028C"/>
                </a:solidFill>
                <a:cs typeface="Times New Roman" panose="02020603050405020304" pitchFamily="18" charset="0"/>
              </a:rPr>
              <a:t>I </a:t>
            </a:r>
            <a:r>
              <a:rPr lang="en-US" altLang="zh-CN">
                <a:solidFill>
                  <a:srgbClr val="ED028C"/>
                </a:solidFill>
                <a:cs typeface="Times New Roman" panose="02020603050405020304" pitchFamily="18" charset="0"/>
              </a:rPr>
              <a:t>can write in Chinese</a:t>
            </a:r>
            <a:r>
              <a:rPr lang="en-US" altLang="zh-CN" smtClean="0">
                <a:solidFill>
                  <a:srgbClr val="ED028C"/>
                </a:solidFill>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6" name="内容占位符 4">
            <a:extLst>
              <a:ext uri="{FF2B5EF4-FFF2-40B4-BE49-F238E27FC236}">
                <a16:creationId xmlns:a16="http://schemas.microsoft.com/office/drawing/2014/main" id="{A801CA47-3E72-78A3-1E20-D428FD0DCC0C}"/>
              </a:ext>
            </a:extLst>
          </p:cNvPr>
          <p:cNvSpPr txBox="1">
            <a:spLocks/>
          </p:cNvSpPr>
          <p:nvPr/>
        </p:nvSpPr>
        <p:spPr bwMode="auto">
          <a:xfrm>
            <a:off x="360854" y="3374886"/>
            <a:ext cx="11485848" cy="1953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address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dress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course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965386" y="3495036"/>
            <a:ext cx="444352" cy="523220"/>
          </a:xfrm>
          <a:prstGeom prst="rect">
            <a:avLst/>
          </a:prstGeom>
        </p:spPr>
        <p:txBody>
          <a:bodyPr wrap="none">
            <a:spAutoFit/>
          </a:bodyPr>
          <a:lstStyle/>
          <a:p>
            <a:r>
              <a:rPr lang="en-US" altLang="zh-CN"/>
              <a:t>A</a:t>
            </a:r>
            <a:endParaRPr lang="zh-CN" altLang="en-US"/>
          </a:p>
        </p:txBody>
      </p:sp>
      <p:sp>
        <p:nvSpPr>
          <p:cNvPr id="8" name="矩形 7"/>
          <p:cNvSpPr/>
          <p:nvPr/>
        </p:nvSpPr>
        <p:spPr>
          <a:xfrm>
            <a:off x="650453" y="5210616"/>
            <a:ext cx="8613105" cy="738664"/>
          </a:xfrm>
          <a:prstGeom prst="rect">
            <a:avLst/>
          </a:prstGeom>
        </p:spPr>
        <p:txBody>
          <a:bodyPr wrap="square">
            <a:spAutoFit/>
          </a:bodyPr>
          <a:lstStyle/>
          <a:p>
            <a:pPr eaLnBrk="1">
              <a:lnSpc>
                <a:spcPct val="150000"/>
              </a:lnSpc>
              <a:spcAft>
                <a:spcPts val="0"/>
              </a:spcAft>
            </a:pPr>
            <a:r>
              <a:rPr lang="en-US" altLang="zh-CN" smtClean="0">
                <a:solidFill>
                  <a:srgbClr val="ED028C"/>
                </a:solidFill>
                <a:cs typeface="Times New Roman" panose="02020603050405020304" pitchFamily="18" charset="0"/>
              </a:rPr>
              <a:t>I’ll </a:t>
            </a:r>
            <a:r>
              <a:rPr lang="en-US" altLang="zh-CN">
                <a:solidFill>
                  <a:srgbClr val="ED028C"/>
                </a:solidFill>
                <a:cs typeface="Times New Roman" panose="02020603050405020304" pitchFamily="18" charset="0"/>
              </a:rPr>
              <a:t>give you my address and phone number.</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742500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A740A7-D8A5-8164-6C9E-EF4146CDD67D}"/>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E5B04563-722B-62B0-697C-5387C79017FC}"/>
              </a:ext>
            </a:extLst>
          </p:cNvPr>
          <p:cNvSpPr>
            <a:spLocks noGrp="1"/>
          </p:cNvSpPr>
          <p:nvPr>
            <p:ph idx="1"/>
          </p:nvPr>
        </p:nvSpPr>
        <p:spPr>
          <a:xfrm>
            <a:off x="360854" y="1545173"/>
            <a:ext cx="11485848" cy="3323987"/>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选出与句中画线单词同类的一项。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my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cousin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Daming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00880" algn="l"/>
                <a:tab pos="69310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friend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00880" algn="l"/>
                <a:tab pos="69310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teacher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00880" algn="l"/>
                <a:tab pos="69310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grandpa</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936508" y="2296143"/>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1563264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5E002-45C4-D320-FFBB-0C57A1C0A62C}"/>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A9FFF7C6-0D4D-F0B2-6CFB-A9AFD3461C3B}"/>
              </a:ext>
            </a:extLst>
          </p:cNvPr>
          <p:cNvSpPr>
            <a:spLocks noGrp="1"/>
          </p:cNvSpPr>
          <p:nvPr>
            <p:ph idx="1"/>
          </p:nvPr>
        </p:nvSpPr>
        <p:spPr>
          <a:xfrm>
            <a:off x="360854" y="3501008"/>
            <a:ext cx="11485848" cy="2677656"/>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You’re welcome. Pleased to meet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you</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00880" algn="l"/>
                <a:tab pos="69310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us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00880" algn="l"/>
                <a:tab pos="69310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our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00880" algn="l"/>
                <a:tab pos="69310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your</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48134" y="3621158"/>
            <a:ext cx="444352" cy="523220"/>
          </a:xfrm>
          <a:prstGeom prst="rect">
            <a:avLst/>
          </a:prstGeom>
        </p:spPr>
        <p:txBody>
          <a:bodyPr wrap="none">
            <a:spAutoFit/>
          </a:bodyPr>
          <a:lstStyle/>
          <a:p>
            <a:r>
              <a:rPr lang="en-US" altLang="zh-CN"/>
              <a:t>A</a:t>
            </a:r>
            <a:endParaRPr lang="zh-CN" altLang="en-US"/>
          </a:p>
        </p:txBody>
      </p:sp>
      <p:sp>
        <p:nvSpPr>
          <p:cNvPr id="4" name="内容占位符 4">
            <a:extLst>
              <a:ext uri="{FF2B5EF4-FFF2-40B4-BE49-F238E27FC236}">
                <a16:creationId xmlns:a16="http://schemas.microsoft.com/office/drawing/2014/main" id="{B8965D59-A68B-0430-30C0-E9E977D40F8F}"/>
              </a:ext>
            </a:extLst>
          </p:cNvPr>
          <p:cNvSpPr txBox="1">
            <a:spLocks/>
          </p:cNvSpPr>
          <p:nvPr/>
        </p:nvSpPr>
        <p:spPr bwMode="auto">
          <a:xfrm>
            <a:off x="360854" y="967368"/>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31005" algn="l"/>
                <a:tab pos="8191500" algn="l"/>
              </a:tabLst>
            </a:pP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my address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China</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500880" algn="l"/>
                <a:tab pos="693102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on	</a:t>
            </a:r>
          </a:p>
          <a:p>
            <a:pPr indent="1799590" eaLnBrk="1" hangingPunct="0">
              <a:spcAft>
                <a:spcPts val="0"/>
              </a:spcAft>
              <a:tabLst>
                <a:tab pos="4500880" algn="l"/>
                <a:tab pos="693102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	</a:t>
            </a:r>
          </a:p>
          <a:p>
            <a:pPr indent="1799590" eaLnBrk="1" hangingPunct="0">
              <a:spcAft>
                <a:spcPts val="0"/>
              </a:spcAft>
              <a:tabLst>
                <a:tab pos="4500880" algn="l"/>
                <a:tab pos="693102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are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48134" y="1087518"/>
            <a:ext cx="444352" cy="523220"/>
          </a:xfrm>
          <a:prstGeom prst="rect">
            <a:avLst/>
          </a:prstGeom>
        </p:spPr>
        <p:txBody>
          <a:bodyPr wrap="none">
            <a:spAutoFit/>
          </a:bodyPr>
          <a:lstStyle/>
          <a:p>
            <a:r>
              <a:rPr lang="en-US" altLang="zh-CN" dirty="0"/>
              <a:t>A</a:t>
            </a:r>
            <a:endParaRPr lang="zh-CN" altLang="en-US" dirty="0"/>
          </a:p>
        </p:txBody>
      </p:sp>
    </p:spTree>
    <p:extLst>
      <p:ext uri="{BB962C8B-B14F-4D97-AF65-F5344CB8AC3E}">
        <p14:creationId xmlns:p14="http://schemas.microsoft.com/office/powerpoint/2010/main" val="503293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D08559-1C7D-AC55-9D77-15E8BAD99010}"/>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31D405BF-F196-6DCE-CD97-3E2F2FCC2E2B}"/>
              </a:ext>
            </a:extLst>
          </p:cNvPr>
          <p:cNvSpPr>
            <a:spLocks noGrp="1"/>
          </p:cNvSpPr>
          <p:nvPr>
            <p:ph idx="1"/>
          </p:nvPr>
        </p:nvSpPr>
        <p:spPr>
          <a:xfrm>
            <a:off x="360854" y="836712"/>
            <a:ext cx="11485848" cy="2677656"/>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 write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English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00880" algn="l"/>
                <a:tab pos="69310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China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00880" algn="l"/>
                <a:tab pos="69310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French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00880" algn="l"/>
                <a:tab pos="69310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American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65386" y="948236"/>
            <a:ext cx="423514" cy="523220"/>
          </a:xfrm>
          <a:prstGeom prst="rect">
            <a:avLst/>
          </a:prstGeom>
        </p:spPr>
        <p:txBody>
          <a:bodyPr wrap="none">
            <a:spAutoFit/>
          </a:bodyPr>
          <a:lstStyle/>
          <a:p>
            <a:r>
              <a:rPr lang="en-US" altLang="zh-CN"/>
              <a:t>B</a:t>
            </a:r>
            <a:endParaRPr lang="zh-CN" altLang="en-US"/>
          </a:p>
        </p:txBody>
      </p:sp>
      <p:sp>
        <p:nvSpPr>
          <p:cNvPr id="4" name="内容占位符 1"/>
          <p:cNvSpPr txBox="1">
            <a:spLocks/>
          </p:cNvSpPr>
          <p:nvPr/>
        </p:nvSpPr>
        <p:spPr bwMode="auto">
          <a:xfrm>
            <a:off x="360854" y="3331114"/>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I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write</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your friends?</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500880" algn="l"/>
                <a:tab pos="69310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speak	</a:t>
            </a:r>
          </a:p>
          <a:p>
            <a:pPr indent="1799590" eaLnBrk="1" hangingPunct="0">
              <a:spcAft>
                <a:spcPts val="0"/>
              </a:spcAft>
              <a:tabLst>
                <a:tab pos="4500880" algn="l"/>
                <a:tab pos="69310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English	</a:t>
            </a:r>
          </a:p>
          <a:p>
            <a:pPr indent="1799590" eaLnBrk="1" hangingPunct="0">
              <a:spcAft>
                <a:spcPts val="0"/>
              </a:spcAft>
              <a:tabLst>
                <a:tab pos="4500880" algn="l"/>
                <a:tab pos="69310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sends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45135" y="3451264"/>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4243633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F04B78-15DA-946C-BB2C-BEE22BFADD44}"/>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0C2DD1A1-81F4-4D2E-B158-97B605204129}"/>
              </a:ext>
            </a:extLst>
          </p:cNvPr>
          <p:cNvSpPr>
            <a:spLocks noGrp="1"/>
          </p:cNvSpPr>
          <p:nvPr>
            <p:ph idx="1"/>
          </p:nvPr>
        </p:nvSpPr>
        <p:spPr>
          <a:xfrm>
            <a:off x="360854" y="1622355"/>
            <a:ext cx="11485848" cy="3323987"/>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单项选择。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names are Sam and Amy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Their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5课外拓展提优-通.eps" descr="id:2147491759;FounderCES">
            <a:extLst>
              <a:ext uri="{FF2B5EF4-FFF2-40B4-BE49-F238E27FC236}">
                <a16:creationId xmlns:a16="http://schemas.microsoft.com/office/drawing/2014/main" id="{25F9F7F7-C32D-1C24-8785-13298D36F4C3}"/>
              </a:ext>
            </a:extLst>
          </p:cNvPr>
          <p:cNvPicPr>
            <a:picLocks noChangeAspect="1"/>
          </p:cNvPicPr>
          <p:nvPr/>
        </p:nvPicPr>
        <p:blipFill>
          <a:blip r:embed="rId2">
            <a:clrChange>
              <a:clrFrom>
                <a:srgbClr val="000000">
                  <a:alpha val="0"/>
                </a:srgbClr>
              </a:clrFrom>
              <a:clrTo>
                <a:srgbClr val="000000">
                  <a:alpha val="0"/>
                </a:srgbClr>
              </a:clrTo>
            </a:clrChange>
          </a:blip>
          <a:stretch>
            <a:fillRect/>
          </a:stretch>
        </p:blipFill>
        <p:spPr>
          <a:xfrm>
            <a:off x="360853" y="764704"/>
            <a:ext cx="7222905" cy="767588"/>
          </a:xfrm>
          <a:prstGeom prst="rect">
            <a:avLst/>
          </a:prstGeom>
        </p:spPr>
      </p:pic>
      <p:sp>
        <p:nvSpPr>
          <p:cNvPr id="3" name="矩形 2"/>
          <p:cNvSpPr/>
          <p:nvPr/>
        </p:nvSpPr>
        <p:spPr>
          <a:xfrm>
            <a:off x="965386" y="2386541"/>
            <a:ext cx="423514" cy="523220"/>
          </a:xfrm>
          <a:prstGeom prst="rect">
            <a:avLst/>
          </a:prstGeom>
        </p:spPr>
        <p:txBody>
          <a:bodyPr wrap="none">
            <a:spAutoFit/>
          </a:bodyPr>
          <a:lstStyle/>
          <a:p>
            <a:r>
              <a:rPr lang="en-US" altLang="zh-CN"/>
              <a:t>B</a:t>
            </a:r>
            <a:endParaRPr lang="zh-CN" altLang="en-US"/>
          </a:p>
        </p:txBody>
      </p:sp>
      <p:sp>
        <p:nvSpPr>
          <p:cNvPr id="6" name="内容占位符 1"/>
          <p:cNvSpPr txBox="1">
            <a:spLocks/>
          </p:cNvSpPr>
          <p:nvPr/>
        </p:nvSpPr>
        <p:spPr bwMode="auto">
          <a:xfrm>
            <a:off x="586022" y="4742553"/>
            <a:ext cx="1126068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names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是复数，排除选项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是人称代词主格，放在开头，不修饰名词；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their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是形容词性物主代词，修饰名词，故选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50229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D9C9681-E41E-FF65-1CC2-4F172FDB1436}"/>
              </a:ext>
            </a:extLst>
          </p:cNvPr>
          <p:cNvSpPr>
            <a:spLocks noGrp="1"/>
          </p:cNvSpPr>
          <p:nvPr>
            <p:ph idx="1"/>
          </p:nvPr>
        </p:nvSpPr>
        <p:spPr>
          <a:xfrm>
            <a:off x="360854" y="1381886"/>
            <a:ext cx="11485848" cy="2595839"/>
          </a:xfrm>
        </p:spPr>
        <p:txBody>
          <a:bodyPr/>
          <a:lstStyle/>
          <a:p>
            <a:pPr hangingPunct="0">
              <a:spcAft>
                <a:spcPts val="0"/>
              </a:spcAft>
              <a:tabLst>
                <a:tab pos="4231005" algn="l"/>
                <a:tab pos="819150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your pen friend see in China?</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Great Wall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Big Ben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Eiffel Tower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586022" y="3854015"/>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问句意为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你的笔友能在中国看到什么</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为长城，在中国；选项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为大本钟，在英国；选项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为埃菲尔铁塔，在法国，故选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56760" y="1502036"/>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3327930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8A07B69-BCCF-CE63-D158-5F10F1E519F1}"/>
              </a:ext>
            </a:extLst>
          </p:cNvPr>
          <p:cNvSpPr>
            <a:spLocks noGrp="1"/>
          </p:cNvSpPr>
          <p:nvPr>
            <p:ph idx="1"/>
          </p:nvPr>
        </p:nvSpPr>
        <p:spPr>
          <a:xfrm>
            <a:off x="360854" y="1124744"/>
            <a:ext cx="11485848" cy="1384995"/>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address.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 you. I will write to you</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They are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are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is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4"/>
          <p:cNvSpPr txBox="1">
            <a:spLocks/>
          </p:cNvSpPr>
          <p:nvPr/>
        </p:nvSpPr>
        <p:spPr bwMode="auto">
          <a:xfrm>
            <a:off x="586022" y="2406832"/>
            <a:ext cx="414103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address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为单数，故选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53760" y="1262146"/>
            <a:ext cx="444352" cy="523220"/>
          </a:xfrm>
          <a:prstGeom prst="rect">
            <a:avLst/>
          </a:prstGeom>
        </p:spPr>
        <p:txBody>
          <a:bodyPr wrap="none">
            <a:spAutoFit/>
          </a:bodyPr>
          <a:lstStyle/>
          <a:p>
            <a:r>
              <a:rPr lang="en-US" altLang="zh-CN"/>
              <a:t>C</a:t>
            </a:r>
            <a:endParaRPr lang="zh-CN" altLang="en-US"/>
          </a:p>
        </p:txBody>
      </p:sp>
      <p:sp>
        <p:nvSpPr>
          <p:cNvPr id="7" name="内容占位符 1">
            <a:extLst>
              <a:ext uri="{FF2B5EF4-FFF2-40B4-BE49-F238E27FC236}">
                <a16:creationId xmlns:a16="http://schemas.microsoft.com/office/drawing/2014/main" id="{F910515C-C166-1BB6-BBF0-A5155E67C285}"/>
              </a:ext>
            </a:extLst>
          </p:cNvPr>
          <p:cNvSpPr txBox="1">
            <a:spLocks/>
          </p:cNvSpPr>
          <p:nvPr/>
        </p:nvSpPr>
        <p:spPr bwMode="auto">
          <a:xfrm>
            <a:off x="360854" y="3087544"/>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teacher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speak	B. speaks	C. speaking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5"/>
          <p:cNvSpPr txBox="1">
            <a:spLocks/>
          </p:cNvSpPr>
          <p:nvPr/>
        </p:nvSpPr>
        <p:spPr bwMode="auto">
          <a:xfrm>
            <a:off x="586022" y="4368300"/>
            <a:ext cx="1126068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His teacher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是第三人称单数，谓语动词应用第三人称单数形式，故选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974598" y="3217333"/>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1720952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D8B06E14-E57B-3D1F-D395-563959FEDCE5}"/>
              </a:ext>
            </a:extLst>
          </p:cNvPr>
          <p:cNvSpPr>
            <a:spLocks noGrp="1"/>
          </p:cNvSpPr>
          <p:nvPr>
            <p:ph idx="1"/>
          </p:nvPr>
        </p:nvSpPr>
        <p:spPr>
          <a:xfrm>
            <a:off x="360854" y="1139984"/>
            <a:ext cx="11485848" cy="2595839"/>
          </a:xfrm>
        </p:spPr>
        <p:txBody>
          <a:bodyPr/>
          <a:lstStyle/>
          <a:p>
            <a:pPr hangingPunct="0">
              <a:spcAft>
                <a:spcPts val="0"/>
              </a:spcAft>
              <a:tabLst>
                <a:tab pos="4231005" algn="l"/>
                <a:tab pos="8191500"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your sister dance?</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Yes, I can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Yes, she can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No, thank you</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79638" y="1260134"/>
            <a:ext cx="423514" cy="523220"/>
          </a:xfrm>
          <a:prstGeom prst="rect">
            <a:avLst/>
          </a:prstGeom>
        </p:spPr>
        <p:txBody>
          <a:bodyPr wrap="none">
            <a:spAutoFit/>
          </a:bodyPr>
          <a:lstStyle/>
          <a:p>
            <a:r>
              <a:rPr lang="en-US" altLang="zh-CN"/>
              <a:t>B</a:t>
            </a:r>
            <a:endParaRPr lang="zh-CN" altLang="en-US"/>
          </a:p>
        </p:txBody>
      </p:sp>
      <p:sp>
        <p:nvSpPr>
          <p:cNvPr id="4" name="内容占位符 6"/>
          <p:cNvSpPr txBox="1">
            <a:spLocks/>
          </p:cNvSpPr>
          <p:nvPr/>
        </p:nvSpPr>
        <p:spPr bwMode="auto">
          <a:xfrm>
            <a:off x="586022" y="3677236"/>
            <a:ext cx="11197816"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问句是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引导的一般疑问句，其肯定回答为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smtClean="0">
                <a:solidFill>
                  <a:srgbClr val="FF0000"/>
                </a:solidFill>
                <a:latin typeface="+mn-ea"/>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，否定回答为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can’t.</a:t>
            </a:r>
            <a:r>
              <a:rPr lang="en-US" altLang="zh-CN" b="1" smtClean="0">
                <a:solidFill>
                  <a:srgbClr val="FF0000"/>
                </a:solidFill>
                <a:latin typeface="+mn-ea"/>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，问句主语是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your sister,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答句主语应用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65712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6BCCC821-49F5-A745-71B5-58158560911C}"/>
              </a:ext>
            </a:extLst>
          </p:cNvPr>
          <p:cNvSpPr>
            <a:spLocks noGrp="1"/>
          </p:cNvSpPr>
          <p:nvPr>
            <p:ph idx="1"/>
          </p:nvPr>
        </p:nvSpPr>
        <p:spPr>
          <a:xfrm>
            <a:off x="360854" y="692696"/>
            <a:ext cx="11485848" cy="4616648"/>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连词成句。</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you, pleased, meet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endPar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endPar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Sun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Xiaoying, is, friend, this, my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18199" y="1930470"/>
            <a:ext cx="3296095" cy="738664"/>
          </a:xfrm>
          <a:prstGeom prst="rect">
            <a:avLst/>
          </a:prstGeom>
        </p:spPr>
        <p:txBody>
          <a:bodyPr wrap="none">
            <a:spAutoFit/>
          </a:bodyPr>
          <a:lstStyle/>
          <a:p>
            <a:pPr algn="just">
              <a:lnSpc>
                <a:spcPct val="150000"/>
              </a:lnSpc>
              <a:spcAft>
                <a:spcPts val="0"/>
              </a:spcAft>
            </a:pPr>
            <a:r>
              <a:rPr lang="en-US" altLang="zh-CN">
                <a:cs typeface="Times New Roman" panose="02020603050405020304" pitchFamily="18" charset="0"/>
              </a:rPr>
              <a:t>Pleased to meet you.</a:t>
            </a:r>
            <a:endParaRPr lang="zh-CN" altLang="zh-CN" sz="1050">
              <a:solidFill>
                <a:srgbClr val="000000"/>
              </a:solidFill>
              <a:cs typeface="Times New Roman" panose="02020603050405020304" pitchFamily="18" charset="0"/>
            </a:endParaRPr>
          </a:p>
        </p:txBody>
      </p:sp>
      <p:sp>
        <p:nvSpPr>
          <p:cNvPr id="5" name="内容占位符 7"/>
          <p:cNvSpPr txBox="1">
            <a:spLocks/>
          </p:cNvSpPr>
          <p:nvPr/>
        </p:nvSpPr>
        <p:spPr bwMode="auto">
          <a:xfrm>
            <a:off x="360854" y="2606013"/>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根据已给标点可知，本句为陈述句，本句意为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很高兴见到你</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，故答案为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“Pleased to meet you.</a:t>
            </a:r>
            <a:r>
              <a:rPr lang="en-US" altLang="zh-CN" b="1" smtClean="0">
                <a:solidFill>
                  <a:srgbClr val="FF0000"/>
                </a:solidFill>
                <a:latin typeface="+mn-ea"/>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8"/>
          <p:cNvSpPr txBox="1">
            <a:spLocks/>
          </p:cNvSpPr>
          <p:nvPr/>
        </p:nvSpPr>
        <p:spPr bwMode="auto">
          <a:xfrm>
            <a:off x="360854" y="5172423"/>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根据已给标点可知，本句为陈述句，本句意为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这是我的朋友，孙晓英</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，故答案为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 is my friend, Sun Xiaoying.</a:t>
            </a:r>
            <a:r>
              <a:rPr lang="en-US" altLang="zh-CN" b="1" smtClean="0">
                <a:solidFill>
                  <a:srgbClr val="FF0000"/>
                </a:solidFill>
                <a:latin typeface="+mn-ea"/>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418199" y="4632904"/>
            <a:ext cx="5125121" cy="523220"/>
          </a:xfrm>
          <a:prstGeom prst="rect">
            <a:avLst/>
          </a:prstGeom>
        </p:spPr>
        <p:txBody>
          <a:bodyPr wrap="none">
            <a:spAutoFit/>
          </a:bodyPr>
          <a:lstStyle/>
          <a:p>
            <a:r>
              <a:rPr lang="en-US" altLang="zh-CN"/>
              <a:t>This is my friend, Sun Xiaoying.</a:t>
            </a:r>
            <a:endParaRPr lang="zh-CN" altLang="en-US"/>
          </a:p>
        </p:txBody>
      </p:sp>
    </p:spTree>
    <p:extLst>
      <p:ext uri="{BB962C8B-B14F-4D97-AF65-F5344CB8AC3E}">
        <p14:creationId xmlns:p14="http://schemas.microsoft.com/office/powerpoint/2010/main" val="3706180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D8C49AE2-3151-1E26-3E29-B84F935088A2}"/>
              </a:ext>
            </a:extLst>
          </p:cNvPr>
          <p:cNvSpPr>
            <a:spLocks noGrp="1"/>
          </p:cNvSpPr>
          <p:nvPr>
            <p:ph idx="1"/>
          </p:nvPr>
        </p:nvSpPr>
        <p:spPr>
          <a:xfrm>
            <a:off x="360854" y="764704"/>
            <a:ext cx="11485848" cy="3970318"/>
          </a:xfrm>
        </p:spPr>
        <p:txBody>
          <a:bodyPr/>
          <a:lstStyle/>
          <a:p>
            <a:pPr hangingPunct="0">
              <a:spcAft>
                <a:spcPts val="0"/>
              </a:spcAft>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to, friend, can, write, your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endPar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endPar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I, play, violin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93960" y="1503629"/>
            <a:ext cx="4337982" cy="523220"/>
          </a:xfrm>
          <a:prstGeom prst="rect">
            <a:avLst/>
          </a:prstGeom>
        </p:spPr>
        <p:txBody>
          <a:bodyPr wrap="none">
            <a:spAutoFit/>
          </a:bodyPr>
          <a:lstStyle/>
          <a:p>
            <a:r>
              <a:rPr lang="en-US" altLang="zh-CN"/>
              <a:t>Can I write to your friend?</a:t>
            </a:r>
            <a:endParaRPr lang="zh-CN" altLang="en-US"/>
          </a:p>
        </p:txBody>
      </p:sp>
      <p:sp>
        <p:nvSpPr>
          <p:cNvPr id="4" name="矩形 3"/>
          <p:cNvSpPr/>
          <p:nvPr/>
        </p:nvSpPr>
        <p:spPr>
          <a:xfrm>
            <a:off x="393960" y="4053206"/>
            <a:ext cx="3307316" cy="523220"/>
          </a:xfrm>
          <a:prstGeom prst="rect">
            <a:avLst/>
          </a:prstGeom>
        </p:spPr>
        <p:txBody>
          <a:bodyPr wrap="none">
            <a:spAutoFit/>
          </a:bodyPr>
          <a:lstStyle/>
          <a:p>
            <a:r>
              <a:rPr lang="en-US" altLang="zh-CN"/>
              <a:t>I can play the violin.</a:t>
            </a:r>
            <a:endParaRPr lang="zh-CN" altLang="en-US"/>
          </a:p>
        </p:txBody>
      </p:sp>
      <p:sp>
        <p:nvSpPr>
          <p:cNvPr id="5" name="内容占位符 9"/>
          <p:cNvSpPr txBox="1">
            <a:spLocks/>
          </p:cNvSpPr>
          <p:nvPr/>
        </p:nvSpPr>
        <p:spPr bwMode="auto">
          <a:xfrm>
            <a:off x="360854" y="2090331"/>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根据已给标点可知，本句为疑问句，本句意为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我能写给你的朋友吗</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，故答案为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“Can I write to your friend?</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4587733"/>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根据已给标点可知，本句为陈述句，本句意为</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我能演奏小提琴</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，故答案为</a:t>
            </a:r>
            <a:r>
              <a:rPr lang="en-US" altLang="zh-CN" b="1" smtClean="0">
                <a:solidFill>
                  <a:srgbClr val="FF0000"/>
                </a:solidFill>
                <a:latin typeface="Times New Roman" panose="02020603050405020304" pitchFamily="18" charset="0"/>
                <a:ea typeface="宋体" panose="02010600030101010101" pitchFamily="2" charset="-122"/>
              </a:rPr>
              <a:t>“I can play the violin.</a:t>
            </a:r>
            <a:r>
              <a:rPr lang="en-US" altLang="zh-CN" b="1" smtClean="0">
                <a:solidFill>
                  <a:srgbClr val="FF0000"/>
                </a:solidFill>
                <a:latin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3289793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5单元目标导航.eps">
            <a:extLst>
              <a:ext uri="{FF2B5EF4-FFF2-40B4-BE49-F238E27FC236}">
                <a16:creationId xmlns:a16="http://schemas.microsoft.com/office/drawing/2014/main" id="{AF377778-A0A0-C98A-318D-6EE98BBE7FFF}"/>
              </a:ext>
            </a:extLst>
          </p:cNvPr>
          <p:cNvPicPr>
            <a:picLocks noChangeAspect="1"/>
          </p:cNvPicPr>
          <p:nvPr/>
        </p:nvPicPr>
        <p:blipFill>
          <a:blip r:embed="rId2"/>
          <a:stretch>
            <a:fillRect/>
          </a:stretch>
        </p:blipFill>
        <p:spPr>
          <a:xfrm>
            <a:off x="356430" y="1556792"/>
            <a:ext cx="11499416" cy="527632"/>
          </a:xfrm>
          <a:prstGeom prst="rect">
            <a:avLst/>
          </a:prstGeom>
        </p:spPr>
      </p:pic>
      <p:graphicFrame>
        <p:nvGraphicFramePr>
          <p:cNvPr id="2" name="表格 1"/>
          <p:cNvGraphicFramePr>
            <a:graphicFrameLocks noGrp="1"/>
          </p:cNvGraphicFramePr>
          <p:nvPr>
            <p:extLst>
              <p:ext uri="{D42A27DB-BD31-4B8C-83A1-F6EECF244321}">
                <p14:modId xmlns:p14="http://schemas.microsoft.com/office/powerpoint/2010/main" val="1960432194"/>
              </p:ext>
            </p:extLst>
          </p:nvPr>
        </p:nvGraphicFramePr>
        <p:xfrm>
          <a:off x="356430" y="2069474"/>
          <a:ext cx="11499416" cy="3200400"/>
        </p:xfrm>
        <a:graphic>
          <a:graphicData uri="http://schemas.openxmlformats.org/drawingml/2006/table">
            <a:tbl>
              <a:tblPr firstRow="1" firstCol="1" bandRow="1"/>
              <a:tblGrid>
                <a:gridCol w="459977">
                  <a:extLst>
                    <a:ext uri="{9D8B030D-6E8A-4147-A177-3AD203B41FA5}">
                      <a16:colId xmlns:a16="http://schemas.microsoft.com/office/drawing/2014/main" val="3386478988"/>
                    </a:ext>
                  </a:extLst>
                </a:gridCol>
                <a:gridCol w="11039439">
                  <a:extLst>
                    <a:ext uri="{9D8B030D-6E8A-4147-A177-3AD203B41FA5}">
                      <a16:colId xmlns:a16="http://schemas.microsoft.com/office/drawing/2014/main" val="2526029209"/>
                    </a:ext>
                  </a:extLst>
                </a:gridCol>
              </a:tblGrid>
              <a:tr h="0">
                <a:tc>
                  <a:txBody>
                    <a:bodyPr/>
                    <a:lstStyle/>
                    <a:p>
                      <a:pPr algn="just"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音</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重音与重读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 you speak </a:t>
                      </a:r>
                      <a:r>
                        <a:rPr lang="en-US" sz="2800" b="1"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En</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glish</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Yes</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 can speak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English</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But I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write</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in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a:t>
                      </a:r>
                      <a:r>
                        <a:rPr lang="en-US" sz="2800" b="1"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nese</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write in </a:t>
                      </a:r>
                      <a:r>
                        <a:rPr lang="en-US" sz="2800" b="1"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En</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glish</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tcPr>
                </a:tc>
                <a:extLst>
                  <a:ext uri="{0D108BD9-81ED-4DB2-BD59-A6C34878D82A}">
                    <a16:rowId xmlns:a16="http://schemas.microsoft.com/office/drawing/2014/main" val="2484118171"/>
                  </a:ext>
                </a:extLst>
              </a:tr>
            </a:tbl>
          </a:graphicData>
        </a:graphic>
      </p:graphicFrame>
    </p:spTree>
    <p:extLst>
      <p:ext uri="{BB962C8B-B14F-4D97-AF65-F5344CB8AC3E}">
        <p14:creationId xmlns:p14="http://schemas.microsoft.com/office/powerpoint/2010/main" val="39829660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3970318"/>
          </a:xfrm>
        </p:spPr>
        <p:txBody>
          <a:bodyPr/>
          <a:lstStyle/>
          <a:p>
            <a:pPr hangingPunct="0">
              <a:spcAft>
                <a:spcPts val="0"/>
              </a:spcAft>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wants, Nanjing, she, from, pen, a, friend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UK, the, friends, two, got, from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038575"/>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根据已给标点可知，本句为陈述句，本句意为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她想有一个来自南京的笔友</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，故答案为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wants a pen friend from Nanjing.</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1506729"/>
            <a:ext cx="5939383" cy="523220"/>
          </a:xfrm>
          <a:prstGeom prst="rect">
            <a:avLst/>
          </a:prstGeom>
        </p:spPr>
        <p:txBody>
          <a:bodyPr wrap="none">
            <a:spAutoFit/>
          </a:bodyPr>
          <a:lstStyle/>
          <a:p>
            <a:r>
              <a:rPr lang="en-US" altLang="zh-CN"/>
              <a:t>She wants a pen friend from Nanjing.</a:t>
            </a:r>
            <a:endParaRPr lang="zh-CN" altLang="en-US"/>
          </a:p>
        </p:txBody>
      </p:sp>
      <p:sp>
        <p:nvSpPr>
          <p:cNvPr id="5" name="矩形 4"/>
          <p:cNvSpPr/>
          <p:nvPr/>
        </p:nvSpPr>
        <p:spPr>
          <a:xfrm>
            <a:off x="360854" y="4065136"/>
            <a:ext cx="5646033" cy="523220"/>
          </a:xfrm>
          <a:prstGeom prst="rect">
            <a:avLst/>
          </a:prstGeom>
        </p:spPr>
        <p:txBody>
          <a:bodyPr wrap="none">
            <a:spAutoFit/>
          </a:bodyPr>
          <a:lstStyle/>
          <a:p>
            <a:r>
              <a:rPr lang="en-US" altLang="zh-CN"/>
              <a:t>I have got two friends from the UK.</a:t>
            </a:r>
            <a:endParaRPr lang="zh-CN" altLang="en-US"/>
          </a:p>
        </p:txBody>
      </p:sp>
      <p:sp>
        <p:nvSpPr>
          <p:cNvPr id="6" name="内容占位符 2"/>
          <p:cNvSpPr txBox="1">
            <a:spLocks/>
          </p:cNvSpPr>
          <p:nvPr/>
        </p:nvSpPr>
        <p:spPr bwMode="auto">
          <a:xfrm>
            <a:off x="360854" y="4604985"/>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根据已给标点可知，本句为陈述句，本句意为</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我有两个来自英国的朋友</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，故答案为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have got two friends from the UK.</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47009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7E6803-5DB5-2E51-87FF-60149A5A6D5D}"/>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276C2914-67A6-B63C-68E2-3931C3EBCCBC}"/>
              </a:ext>
            </a:extLst>
          </p:cNvPr>
          <p:cNvSpPr>
            <a:spLocks noGrp="1"/>
          </p:cNvSpPr>
          <p:nvPr>
            <p:ph idx="1"/>
          </p:nvPr>
        </p:nvSpPr>
        <p:spPr>
          <a:xfrm>
            <a:off x="360854" y="1927482"/>
            <a:ext cx="11485848" cy="3892861"/>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根据短文内容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a:r>
              <a:rPr lang="en-US" altLang="zh-CN">
                <a:solidFill>
                  <a:srgbClr val="000000"/>
                </a:solidFill>
                <a:latin typeface="Times New Roman" panose="02020603050405020304" pitchFamily="18" charset="0"/>
                <a:ea typeface="宋体" panose="02010600030101010101" pitchFamily="2" charset="-122"/>
              </a:rPr>
              <a:t>My name is Cindy. I have two pen friends. Their names are Jessie and Huihui. Jessie is from the UK. She is tall and thin. She likes singing, dancing, reading and listening to music. But her favourite hobby is taking photos. She can speak some Chinese. But she can’t write in Chinese. She wants to visit China and take photos of the Great Wall. Huihui is from China.</a:t>
            </a:r>
            <a:endParaRPr lang="zh-CN" altLang="en-US"/>
          </a:p>
        </p:txBody>
      </p:sp>
      <p:pic>
        <p:nvPicPr>
          <p:cNvPr id="3" name="25自主探究提优-通.eps" descr="id:2147491794;FounderCES">
            <a:extLst>
              <a:ext uri="{FF2B5EF4-FFF2-40B4-BE49-F238E27FC236}">
                <a16:creationId xmlns:a16="http://schemas.microsoft.com/office/drawing/2014/main" id="{72473D63-2B10-443A-A716-788E0462FFE4}"/>
              </a:ext>
            </a:extLst>
          </p:cNvPr>
          <p:cNvPicPr>
            <a:picLocks noChangeAspect="1"/>
          </p:cNvPicPr>
          <p:nvPr/>
        </p:nvPicPr>
        <p:blipFill>
          <a:blip r:embed="rId2"/>
          <a:stretch>
            <a:fillRect/>
          </a:stretch>
        </p:blipFill>
        <p:spPr>
          <a:xfrm>
            <a:off x="360854" y="1053984"/>
            <a:ext cx="9478768" cy="785568"/>
          </a:xfrm>
          <a:prstGeom prst="rect">
            <a:avLst/>
          </a:prstGeom>
        </p:spPr>
      </p:pic>
    </p:spTree>
    <p:extLst>
      <p:ext uri="{BB962C8B-B14F-4D97-AF65-F5344CB8AC3E}">
        <p14:creationId xmlns:p14="http://schemas.microsoft.com/office/powerpoint/2010/main" val="5255908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50D0BF9D-8035-871D-EEB4-50CD944DDD56}"/>
              </a:ext>
            </a:extLst>
          </p:cNvPr>
          <p:cNvSpPr>
            <a:spLocks noGrp="1"/>
          </p:cNvSpPr>
          <p:nvPr>
            <p:ph idx="1"/>
          </p:nvPr>
        </p:nvSpPr>
        <p:spPr>
          <a:xfrm>
            <a:off x="360854" y="1412708"/>
            <a:ext cx="11485848" cy="3888500"/>
          </a:xfrm>
        </p:spPr>
        <p:txBody>
          <a:bodyPr/>
          <a:lstStyle/>
          <a:p>
            <a:pPr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is short and fat. He loves stamps very much. And collecting stamps is his favourite hobby. Now he has got about two hundred stamps. He always goes to the post office to buy stamps on the weekend. Sometimes he uses his pocket money to buy some stamps, but he can’t buy the most beautiful ones. Because they are very expensive. Now he has 50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just enough to buy a new stamp with a panda. So he gets ready to go to the post office near his house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51316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E223490-BAE8-B20B-0881-565F37C25033}"/>
              </a:ext>
            </a:extLst>
          </p:cNvPr>
          <p:cNvSpPr>
            <a:spLocks noGrp="1"/>
          </p:cNvSpPr>
          <p:nvPr>
            <p:ph idx="1"/>
          </p:nvPr>
        </p:nvSpPr>
        <p:spPr>
          <a:xfrm>
            <a:off x="360854" y="721744"/>
            <a:ext cx="11485848" cy="2492990"/>
          </a:xfrm>
        </p:spPr>
        <p:txBody>
          <a:bodyPr/>
          <a:lstStyle/>
          <a:p>
            <a:pPr hangingPunct="0">
              <a:lnSpc>
                <a:spcPct val="130000"/>
              </a:lnSpc>
              <a:spcAft>
                <a:spcPts val="0"/>
              </a:spcAft>
              <a:tabLst>
                <a:tab pos="2873375" algn="l"/>
                <a:tab pos="8191500" algn="l"/>
              </a:tabLst>
            </a:pPr>
            <a:r>
              <a:rPr lang="zh-CN" altLang="zh-CN" sz="24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sz="24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4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mn-ea"/>
                <a:cs typeface="Times New Roman" panose="02020603050405020304" pitchFamily="18" charset="0"/>
              </a:rPr>
              <a:t>根据短文内容，完成</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Cindy</a:t>
            </a:r>
            <a:r>
              <a:rPr lang="zh-CN" altLang="zh-CN" sz="2400">
                <a:solidFill>
                  <a:srgbClr val="000000"/>
                </a:solidFill>
                <a:latin typeface="+mn-ea"/>
                <a:cs typeface="Times New Roman" panose="02020603050405020304" pitchFamily="18" charset="0"/>
              </a:rPr>
              <a:t>笔友的名片信息</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0000"/>
              </a:lnSpc>
              <a:spcAft>
                <a:spcPts val="0"/>
              </a:spcAft>
              <a:tabLst>
                <a:tab pos="4231005" algn="l"/>
                <a:tab pos="8191500" algn="l"/>
              </a:tabLst>
            </a:pPr>
            <a:r>
              <a:rPr lang="en-US" altLang="zh-CN" sz="24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Name</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AEEF"/>
                </a:solidFill>
                <a:ea typeface="宋体" panose="02010600030101010101" pitchFamily="2" charset="-122"/>
                <a:cs typeface="Times New Roman" panose="02020603050405020304" pitchFamily="18" charset="0"/>
              </a:rPr>
              <a:t> </a:t>
            </a:r>
            <a:r>
              <a:rPr lang="en-US" altLang="zh-CN" sz="2400" smtClean="0">
                <a:ea typeface="宋体" panose="02010600030101010101" pitchFamily="2" charset="-122"/>
                <a:cs typeface="Times New Roman" panose="02020603050405020304" pitchFamily="18" charset="0"/>
              </a:rPr>
              <a:t>______</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4231005" algn="l"/>
                <a:tab pos="8191500" algn="l"/>
              </a:tabLst>
            </a:pPr>
            <a:r>
              <a:rPr lang="en-US" altLang="zh-CN" sz="24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Country</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AEEF"/>
                </a:solidFill>
                <a:ea typeface="宋体" panose="02010600030101010101" pitchFamily="2" charset="-122"/>
                <a:cs typeface="Times New Roman" panose="02020603050405020304" pitchFamily="18" charset="0"/>
              </a:rPr>
              <a:t> </a:t>
            </a:r>
            <a:r>
              <a:rPr lang="en-US" altLang="zh-CN" sz="2400" smtClean="0">
                <a:ea typeface="宋体" panose="02010600030101010101" pitchFamily="2" charset="-122"/>
                <a:cs typeface="Times New Roman" panose="02020603050405020304" pitchFamily="18" charset="0"/>
              </a:rPr>
              <a:t>________</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4231005" algn="l"/>
                <a:tab pos="8191500" algn="l"/>
              </a:tabLst>
            </a:pPr>
            <a:r>
              <a:rPr lang="en-US" altLang="zh-CN" sz="24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Appearance</a:t>
            </a:r>
            <a:r>
              <a:rPr lang="zh-CN" altLang="zh-CN" sz="24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外表</a:t>
            </a:r>
            <a:r>
              <a:rPr lang="zh-CN" altLang="zh-CN" sz="24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tall and thin</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4231005" algn="l"/>
                <a:tab pos="8191500" algn="l"/>
              </a:tabLst>
            </a:pPr>
            <a:r>
              <a:rPr lang="en-US" altLang="zh-CN" sz="24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hobby</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AEEF"/>
                </a:solidFill>
                <a:ea typeface="宋体" panose="02010600030101010101" pitchFamily="2" charset="-122"/>
                <a:cs typeface="Times New Roman" panose="02020603050405020304" pitchFamily="18" charset="0"/>
              </a:rPr>
              <a:t> </a:t>
            </a:r>
            <a:r>
              <a:rPr lang="en-US" altLang="zh-CN" sz="2400" smtClean="0">
                <a:ea typeface="宋体" panose="02010600030101010101" pitchFamily="2" charset="-122"/>
                <a:cs typeface="Times New Roman" panose="02020603050405020304" pitchFamily="18" charset="0"/>
              </a:rPr>
              <a:t>_____________</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1218914" y="871111"/>
            <a:ext cx="2016223" cy="284095"/>
          </a:xfrm>
          <a:prstGeom prst="rect">
            <a:avLst/>
          </a:prstGeom>
        </p:spPr>
      </p:pic>
      <p:sp>
        <p:nvSpPr>
          <p:cNvPr id="5" name="内容占位符 1"/>
          <p:cNvSpPr txBox="1">
            <a:spLocks/>
          </p:cNvSpPr>
          <p:nvPr/>
        </p:nvSpPr>
        <p:spPr bwMode="auto">
          <a:xfrm>
            <a:off x="6052996" y="1159414"/>
            <a:ext cx="5895512" cy="2012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tabLst>
                <a:tab pos="4231005" algn="l"/>
                <a:tab pos="8191500" algn="l"/>
              </a:tabLst>
            </a:pPr>
            <a:r>
              <a:rPr lang="en-US" altLang="zh-CN" sz="24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Name</a:t>
            </a:r>
            <a:r>
              <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Huihui</a:t>
            </a:r>
            <a:endPar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4231005" algn="l"/>
                <a:tab pos="8191500" algn="l"/>
              </a:tabLst>
            </a:pPr>
            <a:r>
              <a:rPr lang="en-US" altLang="zh-CN" sz="24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Country</a:t>
            </a:r>
            <a:r>
              <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400" dirty="0"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smtClean="0">
                <a:solidFill>
                  <a:srgbClr val="00AEEF"/>
                </a:solidFill>
                <a:ea typeface="宋体" panose="02010600030101010101" pitchFamily="2" charset="-122"/>
                <a:cs typeface="Times New Roman" panose="02020603050405020304" pitchFamily="18" charset="0"/>
              </a:rPr>
              <a:t> </a:t>
            </a:r>
            <a:r>
              <a:rPr lang="en-US" altLang="zh-CN" sz="2400" dirty="0" smtClean="0">
                <a:solidFill>
                  <a:prstClr val="black"/>
                </a:solidFill>
                <a:ea typeface="宋体" panose="02010600030101010101" pitchFamily="2" charset="-122"/>
                <a:cs typeface="Times New Roman" panose="02020603050405020304" pitchFamily="18" charset="0"/>
              </a:rPr>
              <a:t>______</a:t>
            </a:r>
            <a:r>
              <a:rPr lang="zh-CN" altLang="zh-CN" sz="24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4231005" algn="l"/>
                <a:tab pos="8191500" algn="l"/>
              </a:tabLst>
            </a:pPr>
            <a:r>
              <a:rPr lang="en-US" altLang="zh-CN" sz="24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Appearance</a:t>
            </a:r>
            <a:r>
              <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400" dirty="0"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smtClean="0">
                <a:solidFill>
                  <a:srgbClr val="00AEEF"/>
                </a:solidFill>
                <a:ea typeface="宋体" panose="02010600030101010101" pitchFamily="2" charset="-122"/>
                <a:cs typeface="Times New Roman" panose="02020603050405020304" pitchFamily="18" charset="0"/>
              </a:rPr>
              <a:t> </a:t>
            </a:r>
            <a:r>
              <a:rPr lang="en-US" altLang="zh-CN" sz="2400" dirty="0" smtClean="0">
                <a:solidFill>
                  <a:prstClr val="black"/>
                </a:solidFill>
                <a:ea typeface="宋体" panose="02010600030101010101" pitchFamily="2" charset="-122"/>
                <a:cs typeface="Times New Roman" panose="02020603050405020304" pitchFamily="18" charset="0"/>
              </a:rPr>
              <a:t>____________</a:t>
            </a:r>
            <a:r>
              <a:rPr lang="zh-CN" altLang="zh-CN" sz="24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4231005" algn="l"/>
                <a:tab pos="8191500" algn="l"/>
              </a:tabLst>
            </a:pPr>
            <a:r>
              <a:rPr lang="en-US" altLang="zh-CN" sz="24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hobby</a:t>
            </a:r>
            <a:r>
              <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400" dirty="0"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dirty="0" smtClean="0">
                <a:solidFill>
                  <a:srgbClr val="00AEEF"/>
                </a:solidFill>
                <a:ea typeface="宋体" panose="02010600030101010101" pitchFamily="2" charset="-122"/>
                <a:cs typeface="Times New Roman" panose="02020603050405020304" pitchFamily="18" charset="0"/>
              </a:rPr>
              <a:t> </a:t>
            </a:r>
            <a:r>
              <a:rPr lang="en-US" altLang="zh-CN" sz="2400" dirty="0" smtClean="0">
                <a:solidFill>
                  <a:prstClr val="black"/>
                </a:solidFill>
                <a:ea typeface="宋体" panose="02010600030101010101" pitchFamily="2" charset="-122"/>
                <a:cs typeface="Times New Roman" panose="02020603050405020304" pitchFamily="18" charset="0"/>
              </a:rPr>
              <a:t>_______________</a:t>
            </a:r>
            <a:r>
              <a:rPr lang="zh-CN" altLang="zh-CN" sz="2400"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sz="2400" dirty="0"/>
          </a:p>
        </p:txBody>
      </p:sp>
      <p:sp>
        <p:nvSpPr>
          <p:cNvPr id="6" name="矩形 5"/>
          <p:cNvSpPr/>
          <p:nvPr/>
        </p:nvSpPr>
        <p:spPr bwMode="auto">
          <a:xfrm>
            <a:off x="360853" y="1323593"/>
            <a:ext cx="5590337" cy="1826001"/>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000" kern="100" dirty="0" smtClean="0">
              <a:solidFill>
                <a:srgbClr val="FF0000"/>
              </a:solidFill>
            </a:endParaRPr>
          </a:p>
        </p:txBody>
      </p:sp>
      <p:sp>
        <p:nvSpPr>
          <p:cNvPr id="7" name="矩形 6"/>
          <p:cNvSpPr/>
          <p:nvPr/>
        </p:nvSpPr>
        <p:spPr bwMode="auto">
          <a:xfrm>
            <a:off x="6103832" y="1311890"/>
            <a:ext cx="5547332" cy="1826001"/>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000" kern="100" dirty="0" smtClean="0">
              <a:solidFill>
                <a:srgbClr val="FF0000"/>
              </a:solidFill>
            </a:endParaRPr>
          </a:p>
        </p:txBody>
      </p:sp>
      <p:sp>
        <p:nvSpPr>
          <p:cNvPr id="8" name="矩形 7"/>
          <p:cNvSpPr/>
          <p:nvPr/>
        </p:nvSpPr>
        <p:spPr>
          <a:xfrm>
            <a:off x="1954284" y="1260088"/>
            <a:ext cx="936475" cy="461665"/>
          </a:xfrm>
          <a:prstGeom prst="rect">
            <a:avLst/>
          </a:prstGeom>
        </p:spPr>
        <p:txBody>
          <a:bodyPr wrap="none">
            <a:spAutoFit/>
          </a:bodyPr>
          <a:lstStyle/>
          <a:p>
            <a:r>
              <a:rPr lang="en-US" altLang="zh-CN" sz="2400"/>
              <a:t>Jessie</a:t>
            </a:r>
            <a:endParaRPr lang="zh-CN" altLang="en-US" sz="2400"/>
          </a:p>
        </p:txBody>
      </p:sp>
      <p:sp>
        <p:nvSpPr>
          <p:cNvPr id="9" name="矩形 8"/>
          <p:cNvSpPr/>
          <p:nvPr/>
        </p:nvSpPr>
        <p:spPr>
          <a:xfrm>
            <a:off x="2326144" y="1745921"/>
            <a:ext cx="1133644" cy="461665"/>
          </a:xfrm>
          <a:prstGeom prst="rect">
            <a:avLst/>
          </a:prstGeom>
        </p:spPr>
        <p:txBody>
          <a:bodyPr wrap="none">
            <a:spAutoFit/>
          </a:bodyPr>
          <a:lstStyle/>
          <a:p>
            <a:r>
              <a:rPr lang="en-US" altLang="zh-CN" sz="2400"/>
              <a:t>the UK</a:t>
            </a:r>
            <a:endParaRPr lang="zh-CN" altLang="en-US" sz="2400"/>
          </a:p>
        </p:txBody>
      </p:sp>
      <p:sp>
        <p:nvSpPr>
          <p:cNvPr id="10" name="矩形 9"/>
          <p:cNvSpPr/>
          <p:nvPr/>
        </p:nvSpPr>
        <p:spPr>
          <a:xfrm>
            <a:off x="3356845" y="2640221"/>
            <a:ext cx="1973617" cy="461665"/>
          </a:xfrm>
          <a:prstGeom prst="rect">
            <a:avLst/>
          </a:prstGeom>
        </p:spPr>
        <p:txBody>
          <a:bodyPr wrap="none">
            <a:spAutoFit/>
          </a:bodyPr>
          <a:lstStyle/>
          <a:p>
            <a:r>
              <a:rPr lang="en-US" altLang="zh-CN" sz="2400"/>
              <a:t>taking photos</a:t>
            </a:r>
            <a:endParaRPr lang="zh-CN" altLang="en-US" sz="2400"/>
          </a:p>
        </p:txBody>
      </p:sp>
      <p:sp>
        <p:nvSpPr>
          <p:cNvPr id="11" name="矩形 10"/>
          <p:cNvSpPr/>
          <p:nvPr/>
        </p:nvSpPr>
        <p:spPr>
          <a:xfrm>
            <a:off x="7957275" y="1698086"/>
            <a:ext cx="989373" cy="461665"/>
          </a:xfrm>
          <a:prstGeom prst="rect">
            <a:avLst/>
          </a:prstGeom>
        </p:spPr>
        <p:txBody>
          <a:bodyPr wrap="none">
            <a:spAutoFit/>
          </a:bodyPr>
          <a:lstStyle/>
          <a:p>
            <a:r>
              <a:rPr lang="en-US" altLang="zh-CN" sz="2400" dirty="0"/>
              <a:t>China</a:t>
            </a:r>
            <a:endParaRPr lang="zh-CN" altLang="en-US" sz="2400" dirty="0"/>
          </a:p>
        </p:txBody>
      </p:sp>
      <p:sp>
        <p:nvSpPr>
          <p:cNvPr id="12" name="矩形 11"/>
          <p:cNvSpPr/>
          <p:nvPr/>
        </p:nvSpPr>
        <p:spPr>
          <a:xfrm>
            <a:off x="8419864" y="2169943"/>
            <a:ext cx="1879041" cy="461665"/>
          </a:xfrm>
          <a:prstGeom prst="rect">
            <a:avLst/>
          </a:prstGeom>
        </p:spPr>
        <p:txBody>
          <a:bodyPr wrap="none">
            <a:spAutoFit/>
          </a:bodyPr>
          <a:lstStyle/>
          <a:p>
            <a:r>
              <a:rPr lang="en-US" altLang="zh-CN" sz="2400"/>
              <a:t>short and fat</a:t>
            </a:r>
            <a:endParaRPr lang="zh-CN" altLang="en-US" sz="2400"/>
          </a:p>
        </p:txBody>
      </p:sp>
      <p:sp>
        <p:nvSpPr>
          <p:cNvPr id="13" name="矩形 12"/>
          <p:cNvSpPr/>
          <p:nvPr/>
        </p:nvSpPr>
        <p:spPr>
          <a:xfrm>
            <a:off x="8958492" y="2593556"/>
            <a:ext cx="2432076" cy="461665"/>
          </a:xfrm>
          <a:prstGeom prst="rect">
            <a:avLst/>
          </a:prstGeom>
        </p:spPr>
        <p:txBody>
          <a:bodyPr wrap="none">
            <a:spAutoFit/>
          </a:bodyPr>
          <a:lstStyle/>
          <a:p>
            <a:r>
              <a:rPr lang="en-US" altLang="zh-CN" sz="2400"/>
              <a:t>collecting stamps</a:t>
            </a:r>
            <a:endParaRPr lang="zh-CN" altLang="en-US" sz="2400"/>
          </a:p>
        </p:txBody>
      </p:sp>
      <p:sp>
        <p:nvSpPr>
          <p:cNvPr id="14" name="内容占位符 2"/>
          <p:cNvSpPr txBox="1">
            <a:spLocks/>
          </p:cNvSpPr>
          <p:nvPr/>
        </p:nvSpPr>
        <p:spPr bwMode="auto">
          <a:xfrm>
            <a:off x="360854" y="3170510"/>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由文中第三句可知，</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Cindy</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笔友的名字为</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Jessie,</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Jessie</a:t>
            </a:r>
            <a:r>
              <a:rPr lang="zh-CN" altLang="zh-CN" sz="24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3" y="5373216"/>
            <a:ext cx="11485849" cy="978729"/>
          </a:xfrm>
          <a:prstGeom prst="rect">
            <a:avLst/>
          </a:prstGeom>
        </p:spPr>
        <p:txBody>
          <a:bodyPr wrap="square">
            <a:spAutoFit/>
          </a:bodyPr>
          <a:lstStyle/>
          <a:p>
            <a:pPr algn="dist" eaLnBrk="1">
              <a:lnSpc>
                <a:spcPct val="120000"/>
              </a:lnSpc>
              <a:spcAft>
                <a:spcPts val="0"/>
              </a:spcAft>
            </a:pPr>
            <a:r>
              <a:rPr lang="en-US" altLang="zh-CN" sz="2400" dirty="0">
                <a:cs typeface="Times New Roman" panose="02020603050405020304" pitchFamily="18" charset="0"/>
              </a:rPr>
              <a:t>6.</a:t>
            </a:r>
            <a:r>
              <a:rPr lang="zh-CN" altLang="zh-CN" sz="2400" dirty="0">
                <a:cs typeface="Times New Roman" panose="02020603050405020304" pitchFamily="18" charset="0"/>
              </a:rPr>
              <a:t>由</a:t>
            </a:r>
            <a:r>
              <a:rPr lang="en-US" altLang="zh-CN" sz="2400" dirty="0">
                <a:cs typeface="Times New Roman" panose="02020603050405020304" pitchFamily="18" charset="0"/>
              </a:rPr>
              <a:t>And collecting stamps is his </a:t>
            </a:r>
            <a:r>
              <a:rPr lang="en-US" altLang="zh-CN" sz="2400" dirty="0" err="1">
                <a:cs typeface="Times New Roman" panose="02020603050405020304" pitchFamily="18" charset="0"/>
              </a:rPr>
              <a:t>favourite</a:t>
            </a:r>
            <a:r>
              <a:rPr lang="en-US" altLang="zh-CN" sz="2400" dirty="0">
                <a:cs typeface="Times New Roman" panose="02020603050405020304" pitchFamily="18" charset="0"/>
              </a:rPr>
              <a:t> hobby.</a:t>
            </a:r>
            <a:r>
              <a:rPr lang="en-US" altLang="zh-CN" sz="2400" dirty="0">
                <a:latin typeface="宋体" panose="02010600030101010101" pitchFamily="2" charset="-122"/>
                <a:cs typeface="Times New Roman" panose="02020603050405020304" pitchFamily="18" charset="0"/>
              </a:rPr>
              <a:t>”</a:t>
            </a:r>
            <a:r>
              <a:rPr lang="zh-CN" altLang="zh-CN" sz="2400" dirty="0">
                <a:cs typeface="Times New Roman" panose="02020603050405020304" pitchFamily="18" charset="0"/>
              </a:rPr>
              <a:t>可知，</a:t>
            </a:r>
            <a:r>
              <a:rPr lang="en-US" altLang="zh-CN" sz="2400" dirty="0" err="1">
                <a:cs typeface="Times New Roman" panose="02020603050405020304" pitchFamily="18" charset="0"/>
              </a:rPr>
              <a:t>Huihui</a:t>
            </a:r>
            <a:r>
              <a:rPr lang="zh-CN" altLang="zh-CN" sz="2400" dirty="0">
                <a:cs typeface="Times New Roman" panose="02020603050405020304" pitchFamily="18" charset="0"/>
              </a:rPr>
              <a:t>最喜欢的爱好</a:t>
            </a:r>
            <a:r>
              <a:rPr lang="zh-CN" altLang="zh-CN" sz="2400" dirty="0" smtClean="0">
                <a:cs typeface="Times New Roman" panose="02020603050405020304" pitchFamily="18" charset="0"/>
              </a:rPr>
              <a:t>为集</a:t>
            </a:r>
            <a:endParaRPr lang="en-US" altLang="zh-CN" sz="2400" dirty="0" smtClean="0">
              <a:cs typeface="Times New Roman" panose="02020603050405020304" pitchFamily="18" charset="0"/>
            </a:endParaRPr>
          </a:p>
          <a:p>
            <a:pPr algn="just" eaLnBrk="1">
              <a:lnSpc>
                <a:spcPct val="120000"/>
              </a:lnSpc>
              <a:spcAft>
                <a:spcPts val="0"/>
              </a:spcAft>
            </a:pPr>
            <a:r>
              <a:rPr lang="zh-CN" altLang="zh-CN" sz="2400" dirty="0" smtClean="0">
                <a:cs typeface="Times New Roman" panose="02020603050405020304" pitchFamily="18" charset="0"/>
              </a:rPr>
              <a:t>邮</a:t>
            </a:r>
            <a:r>
              <a:rPr lang="zh-CN" altLang="zh-CN" sz="2400" dirty="0">
                <a:cs typeface="Times New Roman" panose="02020603050405020304" pitchFamily="18" charset="0"/>
              </a:rPr>
              <a:t>，故填</a:t>
            </a:r>
            <a:r>
              <a:rPr lang="en-US" altLang="zh-CN" sz="2400" dirty="0">
                <a:cs typeface="Times New Roman" panose="02020603050405020304" pitchFamily="18" charset="0"/>
              </a:rPr>
              <a:t>collecting stamps</a:t>
            </a:r>
            <a:r>
              <a:rPr lang="zh-CN" altLang="zh-CN" sz="2400" dirty="0">
                <a:cs typeface="Times New Roman" panose="02020603050405020304" pitchFamily="18" charset="0"/>
              </a:rPr>
              <a:t>。</a:t>
            </a:r>
            <a:endParaRPr lang="zh-CN" altLang="zh-CN" sz="2400" dirty="0">
              <a:solidFill>
                <a:srgbClr val="000000"/>
              </a:solidFill>
              <a:cs typeface="Times New Roman" panose="02020603050405020304" pitchFamily="18" charset="0"/>
            </a:endParaRPr>
          </a:p>
        </p:txBody>
      </p:sp>
      <p:sp>
        <p:nvSpPr>
          <p:cNvPr id="15" name="矩形 14"/>
          <p:cNvSpPr/>
          <p:nvPr/>
        </p:nvSpPr>
        <p:spPr>
          <a:xfrm>
            <a:off x="360853" y="4969434"/>
            <a:ext cx="11485849" cy="461665"/>
          </a:xfrm>
          <a:prstGeom prst="rect">
            <a:avLst/>
          </a:prstGeom>
        </p:spPr>
        <p:txBody>
          <a:bodyPr wrap="square">
            <a:spAutoFit/>
          </a:bodyPr>
          <a:lstStyle/>
          <a:p>
            <a:pPr eaLnBrk="1">
              <a:spcAft>
                <a:spcPts val="0"/>
              </a:spcAft>
            </a:pPr>
            <a:r>
              <a:rPr lang="en-US" altLang="zh-CN" sz="2400">
                <a:cs typeface="Times New Roman" panose="02020603050405020304" pitchFamily="18" charset="0"/>
              </a:rPr>
              <a:t>5.</a:t>
            </a:r>
            <a:r>
              <a:rPr lang="zh-CN" altLang="zh-CN" sz="2400">
                <a:cs typeface="Times New Roman" panose="02020603050405020304" pitchFamily="18" charset="0"/>
              </a:rPr>
              <a:t>由</a:t>
            </a:r>
            <a:r>
              <a:rPr lang="en-US" altLang="zh-CN" sz="2400">
                <a:cs typeface="Times New Roman" panose="02020603050405020304" pitchFamily="18" charset="0"/>
              </a:rPr>
              <a:t>“He is short and fat.</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可知，</a:t>
            </a:r>
            <a:r>
              <a:rPr lang="en-US" altLang="zh-CN" sz="2400">
                <a:cs typeface="Times New Roman" panose="02020603050405020304" pitchFamily="18" charset="0"/>
              </a:rPr>
              <a:t>Huihui</a:t>
            </a:r>
            <a:r>
              <a:rPr lang="zh-CN" altLang="zh-CN" sz="2400">
                <a:cs typeface="Times New Roman" panose="02020603050405020304" pitchFamily="18" charset="0"/>
              </a:rPr>
              <a:t>又矮又胖，故填</a:t>
            </a:r>
            <a:r>
              <a:rPr lang="en-US" altLang="zh-CN" sz="2400">
                <a:cs typeface="Times New Roman" panose="02020603050405020304" pitchFamily="18" charset="0"/>
              </a:rPr>
              <a:t>short and fat</a:t>
            </a:r>
            <a:r>
              <a:rPr lang="zh-CN" altLang="zh-CN" sz="2400">
                <a:cs typeface="Times New Roman" panose="02020603050405020304" pitchFamily="18" charset="0"/>
              </a:rPr>
              <a:t>。</a:t>
            </a:r>
            <a:endParaRPr lang="zh-CN" altLang="zh-CN" sz="2400">
              <a:solidFill>
                <a:srgbClr val="000000"/>
              </a:solidFill>
              <a:cs typeface="Times New Roman" panose="02020603050405020304" pitchFamily="18" charset="0"/>
            </a:endParaRPr>
          </a:p>
        </p:txBody>
      </p:sp>
      <p:sp>
        <p:nvSpPr>
          <p:cNvPr id="16" name="矩形 15"/>
          <p:cNvSpPr/>
          <p:nvPr/>
        </p:nvSpPr>
        <p:spPr>
          <a:xfrm>
            <a:off x="360852" y="4558257"/>
            <a:ext cx="11485850" cy="461665"/>
          </a:xfrm>
          <a:prstGeom prst="rect">
            <a:avLst/>
          </a:prstGeom>
        </p:spPr>
        <p:txBody>
          <a:bodyPr wrap="square">
            <a:spAutoFit/>
          </a:bodyPr>
          <a:lstStyle/>
          <a:p>
            <a:pPr eaLnBrk="1">
              <a:spcAft>
                <a:spcPts val="0"/>
              </a:spcAft>
            </a:pPr>
            <a:r>
              <a:rPr lang="en-US" altLang="zh-CN" sz="2400">
                <a:cs typeface="Times New Roman" panose="02020603050405020304" pitchFamily="18" charset="0"/>
              </a:rPr>
              <a:t>4.</a:t>
            </a:r>
            <a:r>
              <a:rPr lang="zh-CN" altLang="zh-CN" sz="2400">
                <a:cs typeface="Times New Roman" panose="02020603050405020304" pitchFamily="18" charset="0"/>
              </a:rPr>
              <a:t>由</a:t>
            </a:r>
            <a:r>
              <a:rPr lang="en-US" altLang="zh-CN" sz="2400">
                <a:cs typeface="Times New Roman" panose="02020603050405020304" pitchFamily="18" charset="0"/>
              </a:rPr>
              <a:t>“Huihui is from China.</a:t>
            </a:r>
            <a:r>
              <a:rPr lang="en-US" altLang="zh-CN" sz="2400">
                <a:latin typeface="宋体" panose="02010600030101010101" pitchFamily="2" charset="-122"/>
                <a:cs typeface="Times New Roman" panose="02020603050405020304" pitchFamily="18" charset="0"/>
              </a:rPr>
              <a:t>”</a:t>
            </a:r>
            <a:r>
              <a:rPr lang="zh-CN" altLang="zh-CN" sz="2400">
                <a:cs typeface="Times New Roman" panose="02020603050405020304" pitchFamily="18" charset="0"/>
              </a:rPr>
              <a:t>可知，</a:t>
            </a:r>
            <a:r>
              <a:rPr lang="en-US" altLang="zh-CN" sz="2400">
                <a:cs typeface="Times New Roman" panose="02020603050405020304" pitchFamily="18" charset="0"/>
              </a:rPr>
              <a:t>Huihui</a:t>
            </a:r>
            <a:r>
              <a:rPr lang="zh-CN" altLang="zh-CN" sz="2400">
                <a:cs typeface="Times New Roman" panose="02020603050405020304" pitchFamily="18" charset="0"/>
              </a:rPr>
              <a:t>来自中国，故填</a:t>
            </a:r>
            <a:r>
              <a:rPr lang="en-US" altLang="zh-CN" sz="2400">
                <a:cs typeface="Times New Roman" panose="02020603050405020304" pitchFamily="18" charset="0"/>
              </a:rPr>
              <a:t>China</a:t>
            </a:r>
            <a:r>
              <a:rPr lang="zh-CN" altLang="zh-CN" sz="2400">
                <a:cs typeface="Times New Roman" panose="02020603050405020304" pitchFamily="18" charset="0"/>
              </a:rPr>
              <a:t>。</a:t>
            </a:r>
            <a:endParaRPr lang="zh-CN" altLang="zh-CN" sz="2400">
              <a:solidFill>
                <a:srgbClr val="000000"/>
              </a:solidFill>
              <a:cs typeface="Times New Roman" panose="02020603050405020304" pitchFamily="18" charset="0"/>
            </a:endParaRPr>
          </a:p>
        </p:txBody>
      </p:sp>
      <p:sp>
        <p:nvSpPr>
          <p:cNvPr id="17" name="矩形 16"/>
          <p:cNvSpPr/>
          <p:nvPr/>
        </p:nvSpPr>
        <p:spPr>
          <a:xfrm>
            <a:off x="360853" y="4144526"/>
            <a:ext cx="11485849" cy="461665"/>
          </a:xfrm>
          <a:prstGeom prst="rect">
            <a:avLst/>
          </a:prstGeom>
        </p:spPr>
        <p:txBody>
          <a:bodyPr wrap="square">
            <a:spAutoFit/>
          </a:bodyPr>
          <a:lstStyle/>
          <a:p>
            <a:pPr eaLnBrk="1">
              <a:spcAft>
                <a:spcPts val="0"/>
              </a:spcAft>
            </a:pPr>
            <a:r>
              <a:rPr lang="en-US" altLang="zh-CN" sz="2400">
                <a:cs typeface="Times New Roman" panose="02020603050405020304" pitchFamily="18" charset="0"/>
              </a:rPr>
              <a:t>3.</a:t>
            </a:r>
            <a:r>
              <a:rPr lang="zh-CN" altLang="zh-CN" sz="2400">
                <a:cs typeface="Times New Roman" panose="02020603050405020304" pitchFamily="18" charset="0"/>
              </a:rPr>
              <a:t>由文中第七句可知，</a:t>
            </a:r>
            <a:r>
              <a:rPr lang="en-US" altLang="zh-CN" sz="2400">
                <a:cs typeface="Times New Roman" panose="02020603050405020304" pitchFamily="18" charset="0"/>
              </a:rPr>
              <a:t>Jessie</a:t>
            </a:r>
            <a:r>
              <a:rPr lang="zh-CN" altLang="zh-CN" sz="2400">
                <a:cs typeface="Times New Roman" panose="02020603050405020304" pitchFamily="18" charset="0"/>
              </a:rPr>
              <a:t>最喜欢的爱好为拍照，故填</a:t>
            </a:r>
            <a:r>
              <a:rPr lang="en-US" altLang="zh-CN" sz="2400">
                <a:cs typeface="Times New Roman" panose="02020603050405020304" pitchFamily="18" charset="0"/>
              </a:rPr>
              <a:t>taking photos</a:t>
            </a:r>
            <a:r>
              <a:rPr lang="zh-CN" altLang="zh-CN" sz="2400">
                <a:cs typeface="Times New Roman" panose="02020603050405020304" pitchFamily="18" charset="0"/>
              </a:rPr>
              <a:t>。</a:t>
            </a:r>
            <a:endParaRPr lang="zh-CN" altLang="zh-CN" sz="2400">
              <a:solidFill>
                <a:srgbClr val="000000"/>
              </a:solidFill>
              <a:cs typeface="Times New Roman" panose="02020603050405020304" pitchFamily="18" charset="0"/>
            </a:endParaRPr>
          </a:p>
        </p:txBody>
      </p:sp>
      <p:sp>
        <p:nvSpPr>
          <p:cNvPr id="18" name="矩形 17"/>
          <p:cNvSpPr/>
          <p:nvPr/>
        </p:nvSpPr>
        <p:spPr>
          <a:xfrm>
            <a:off x="360851" y="3720402"/>
            <a:ext cx="11485851" cy="461665"/>
          </a:xfrm>
          <a:prstGeom prst="rect">
            <a:avLst/>
          </a:prstGeom>
        </p:spPr>
        <p:txBody>
          <a:bodyPr wrap="square">
            <a:spAutoFit/>
          </a:bodyPr>
          <a:lstStyle/>
          <a:p>
            <a:pPr eaLnBrk="1">
              <a:spcAft>
                <a:spcPts val="0"/>
              </a:spcAft>
            </a:pPr>
            <a:r>
              <a:rPr lang="en-US" altLang="zh-CN" sz="2400">
                <a:cs typeface="Times New Roman" panose="02020603050405020304" pitchFamily="18" charset="0"/>
              </a:rPr>
              <a:t>2.</a:t>
            </a:r>
            <a:r>
              <a:rPr lang="zh-CN" altLang="zh-CN" sz="2400">
                <a:cs typeface="Times New Roman" panose="02020603050405020304" pitchFamily="18" charset="0"/>
              </a:rPr>
              <a:t>由文中第四句可知，</a:t>
            </a:r>
            <a:r>
              <a:rPr lang="en-US" altLang="zh-CN" sz="2400">
                <a:cs typeface="Times New Roman" panose="02020603050405020304" pitchFamily="18" charset="0"/>
              </a:rPr>
              <a:t>Jessie</a:t>
            </a:r>
            <a:r>
              <a:rPr lang="zh-CN" altLang="zh-CN" sz="2400">
                <a:cs typeface="Times New Roman" panose="02020603050405020304" pitchFamily="18" charset="0"/>
              </a:rPr>
              <a:t>来自英国，故填</a:t>
            </a:r>
            <a:r>
              <a:rPr lang="en-US" altLang="zh-CN" sz="2400">
                <a:cs typeface="Times New Roman" panose="02020603050405020304" pitchFamily="18" charset="0"/>
              </a:rPr>
              <a:t>the UK</a:t>
            </a:r>
            <a:r>
              <a:rPr lang="zh-CN" altLang="zh-CN" sz="2400">
                <a:cs typeface="Times New Roman" panose="02020603050405020304" pitchFamily="18" charset="0"/>
              </a:rPr>
              <a:t>。</a:t>
            </a:r>
            <a:endParaRPr lang="zh-CN" altLang="zh-CN" sz="24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386626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56FC03B-44DD-92F8-781F-05C0363A73D6}"/>
              </a:ext>
            </a:extLst>
          </p:cNvPr>
          <p:cNvSpPr>
            <a:spLocks noGrp="1"/>
          </p:cNvSpPr>
          <p:nvPr>
            <p:ph idx="1"/>
          </p:nvPr>
        </p:nvSpPr>
        <p:spPr>
          <a:xfrm>
            <a:off x="360854" y="1311546"/>
            <a:ext cx="11485848" cy="3246530"/>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根据短文内容，选择正确的答案。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Cindy’s pen friends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Jessie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Huihui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Jessie and Huihui</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48134" y="2062516"/>
            <a:ext cx="444352" cy="523220"/>
          </a:xfrm>
          <a:prstGeom prst="rect">
            <a:avLst/>
          </a:prstGeom>
        </p:spPr>
        <p:txBody>
          <a:bodyPr wrap="none">
            <a:spAutoFit/>
          </a:bodyPr>
          <a:lstStyle/>
          <a:p>
            <a:r>
              <a:rPr lang="en-US" altLang="zh-CN"/>
              <a:t>C</a:t>
            </a:r>
            <a:endParaRPr lang="zh-CN" altLang="en-US"/>
          </a:p>
        </p:txBody>
      </p:sp>
      <p:sp>
        <p:nvSpPr>
          <p:cNvPr id="4" name="内容占位符 1"/>
          <p:cNvSpPr txBox="1">
            <a:spLocks/>
          </p:cNvSpPr>
          <p:nvPr/>
        </p:nvSpPr>
        <p:spPr bwMode="auto">
          <a:xfrm>
            <a:off x="586022" y="4418528"/>
            <a:ext cx="112606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由文中第三句可知，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Cindy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的笔友为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Jessie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Huihui,</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16440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5A0275D8-BBC3-931C-6C4E-03F8E5C8D5A6}"/>
              </a:ext>
            </a:extLst>
          </p:cNvPr>
          <p:cNvSpPr>
            <a:spLocks noGrp="1"/>
          </p:cNvSpPr>
          <p:nvPr>
            <p:ph idx="1"/>
          </p:nvPr>
        </p:nvSpPr>
        <p:spPr>
          <a:xfrm>
            <a:off x="360854" y="999861"/>
            <a:ext cx="11485848" cy="1384995"/>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Jessie can’t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0688" algn="l"/>
                <a:tab pos="49339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speak Chinese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write in Chinese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74012" y="1120011"/>
            <a:ext cx="423514" cy="523220"/>
          </a:xfrm>
          <a:prstGeom prst="rect">
            <a:avLst/>
          </a:prstGeom>
        </p:spPr>
        <p:txBody>
          <a:bodyPr wrap="none">
            <a:spAutoFit/>
          </a:bodyPr>
          <a:lstStyle/>
          <a:p>
            <a:r>
              <a:rPr lang="en-US" altLang="zh-CN"/>
              <a:t>B</a:t>
            </a:r>
            <a:endParaRPr lang="zh-CN" altLang="en-US"/>
          </a:p>
        </p:txBody>
      </p:sp>
      <p:sp>
        <p:nvSpPr>
          <p:cNvPr id="4" name="内容占位符 2"/>
          <p:cNvSpPr txBox="1">
            <a:spLocks/>
          </p:cNvSpPr>
          <p:nvPr/>
        </p:nvSpPr>
        <p:spPr bwMode="auto">
          <a:xfrm>
            <a:off x="577396" y="2278949"/>
            <a:ext cx="1126930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由文中第九句可知，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Jessie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不会写中文，故选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a:extLst>
              <a:ext uri="{FF2B5EF4-FFF2-40B4-BE49-F238E27FC236}">
                <a16:creationId xmlns:a16="http://schemas.microsoft.com/office/drawing/2014/main" id="{D0CC52E5-4A36-4E3C-8399-9362B12D6312}"/>
              </a:ext>
            </a:extLst>
          </p:cNvPr>
          <p:cNvSpPr txBox="1">
            <a:spLocks/>
          </p:cNvSpPr>
          <p:nvPr/>
        </p:nvSpPr>
        <p:spPr bwMode="auto">
          <a:xfrm>
            <a:off x="360854" y="2890849"/>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stamps has Huihui got now?</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838700"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About 50</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About 200</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About 20</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74012" y="3010999"/>
            <a:ext cx="423514" cy="523220"/>
          </a:xfrm>
          <a:prstGeom prst="rect">
            <a:avLst/>
          </a:prstGeom>
        </p:spPr>
        <p:txBody>
          <a:bodyPr wrap="none">
            <a:spAutoFit/>
          </a:bodyPr>
          <a:lstStyle/>
          <a:p>
            <a:r>
              <a:rPr lang="en-US" altLang="zh-CN"/>
              <a:t>B</a:t>
            </a:r>
            <a:endParaRPr lang="zh-CN" altLang="en-US"/>
          </a:p>
        </p:txBody>
      </p:sp>
      <p:sp>
        <p:nvSpPr>
          <p:cNvPr id="7" name="内容占位符 3"/>
          <p:cNvSpPr txBox="1">
            <a:spLocks/>
          </p:cNvSpPr>
          <p:nvPr/>
        </p:nvSpPr>
        <p:spPr bwMode="auto">
          <a:xfrm>
            <a:off x="568770" y="4132237"/>
            <a:ext cx="11277932"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“Now he has got about two hundred stamps.</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Huihui</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有大约两百枚邮票，故选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48894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729ADC3-9982-B1A1-E888-8365D3E07B22}"/>
              </a:ext>
            </a:extLst>
          </p:cNvPr>
          <p:cNvSpPr>
            <a:spLocks noGrp="1"/>
          </p:cNvSpPr>
          <p:nvPr>
            <p:ph idx="1"/>
          </p:nvPr>
        </p:nvSpPr>
        <p:spPr>
          <a:xfrm>
            <a:off x="360854" y="836712"/>
            <a:ext cx="11485848" cy="1384995"/>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does Huihui always buy the stamps?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0688" algn="l"/>
                <a:tab pos="5468938"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On the weekdays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Any time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weekend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53760" y="965488"/>
            <a:ext cx="444352" cy="523220"/>
          </a:xfrm>
          <a:prstGeom prst="rect">
            <a:avLst/>
          </a:prstGeom>
        </p:spPr>
        <p:txBody>
          <a:bodyPr wrap="none">
            <a:spAutoFit/>
          </a:bodyPr>
          <a:lstStyle/>
          <a:p>
            <a:r>
              <a:rPr lang="en-US" altLang="zh-CN"/>
              <a:t>C</a:t>
            </a:r>
            <a:endParaRPr lang="zh-CN" altLang="en-US"/>
          </a:p>
        </p:txBody>
      </p:sp>
      <p:sp>
        <p:nvSpPr>
          <p:cNvPr id="4" name="内容占位符 4"/>
          <p:cNvSpPr txBox="1">
            <a:spLocks/>
          </p:cNvSpPr>
          <p:nvPr/>
        </p:nvSpPr>
        <p:spPr bwMode="auto">
          <a:xfrm>
            <a:off x="514014" y="2107174"/>
            <a:ext cx="1133268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由文中倒数第六句可知，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Huihui</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总是在周末买邮票，故选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a:extLst>
              <a:ext uri="{FF2B5EF4-FFF2-40B4-BE49-F238E27FC236}">
                <a16:creationId xmlns:a16="http://schemas.microsoft.com/office/drawing/2014/main" id="{A48D6F0D-F152-03F2-4CA8-6064F376F35C}"/>
              </a:ext>
            </a:extLst>
          </p:cNvPr>
          <p:cNvSpPr txBox="1">
            <a:spLocks/>
          </p:cNvSpPr>
          <p:nvPr/>
        </p:nvSpPr>
        <p:spPr bwMode="auto">
          <a:xfrm>
            <a:off x="360854" y="2718965"/>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there a post office near Huihui’s house?</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230688" algn="l"/>
                <a:tab pos="5383213"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No, there isn’t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Yes, there is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I don’t know</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74012" y="2839115"/>
            <a:ext cx="423514" cy="523220"/>
          </a:xfrm>
          <a:prstGeom prst="rect">
            <a:avLst/>
          </a:prstGeom>
        </p:spPr>
        <p:txBody>
          <a:bodyPr wrap="none">
            <a:spAutoFit/>
          </a:bodyPr>
          <a:lstStyle/>
          <a:p>
            <a:r>
              <a:rPr lang="en-US" altLang="zh-CN"/>
              <a:t>B</a:t>
            </a:r>
            <a:endParaRPr lang="zh-CN" altLang="en-US"/>
          </a:p>
        </p:txBody>
      </p:sp>
      <p:sp>
        <p:nvSpPr>
          <p:cNvPr id="7" name="矩形 6"/>
          <p:cNvSpPr/>
          <p:nvPr/>
        </p:nvSpPr>
        <p:spPr>
          <a:xfrm>
            <a:off x="608872" y="3958934"/>
            <a:ext cx="8798702" cy="738664"/>
          </a:xfrm>
          <a:prstGeom prst="rect">
            <a:avLst/>
          </a:prstGeom>
        </p:spPr>
        <p:txBody>
          <a:bodyPr wrap="square">
            <a:spAutoFit/>
          </a:bodyPr>
          <a:lstStyle/>
          <a:p>
            <a:pPr algn="just">
              <a:lnSpc>
                <a:spcPct val="150000"/>
              </a:lnSpc>
              <a:spcAft>
                <a:spcPts val="0"/>
              </a:spcAft>
            </a:pPr>
            <a:r>
              <a:rPr lang="zh-CN" altLang="zh-CN">
                <a:cs typeface="Times New Roman" panose="02020603050405020304" pitchFamily="18" charset="0"/>
              </a:rPr>
              <a:t>由文中最后一句可知，</a:t>
            </a:r>
            <a:r>
              <a:rPr lang="en-US" altLang="zh-CN">
                <a:cs typeface="Times New Roman" panose="02020603050405020304" pitchFamily="18" charset="0"/>
              </a:rPr>
              <a:t>Huihui</a:t>
            </a:r>
            <a:r>
              <a:rPr lang="zh-CN" altLang="zh-CN">
                <a:cs typeface="Times New Roman" panose="02020603050405020304" pitchFamily="18" charset="0"/>
              </a:rPr>
              <a:t>家旁边有邮局，故选</a:t>
            </a:r>
            <a:r>
              <a:rPr lang="en-US" altLang="zh-CN">
                <a:cs typeface="Times New Roman" panose="02020603050405020304" pitchFamily="18" charset="0"/>
              </a:rPr>
              <a:t>B</a:t>
            </a:r>
            <a:r>
              <a:rPr lang="zh-CN" altLang="zh-CN">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3487744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70AB2-AE46-6401-B7D0-8435E4A1BCE2}"/>
            </a:ext>
          </a:extLst>
        </p:cNvPr>
        <p:cNvGrpSpPr/>
        <p:nvPr/>
      </p:nvGrpSpPr>
      <p:grpSpPr>
        <a:xfrm>
          <a:off x="0" y="0"/>
          <a:ext cx="0" cy="0"/>
          <a:chOff x="0" y="0"/>
          <a:chExt cx="0" cy="0"/>
        </a:xfrm>
      </p:grpSpPr>
      <p:graphicFrame>
        <p:nvGraphicFramePr>
          <p:cNvPr id="2" name="表格 1"/>
          <p:cNvGraphicFramePr>
            <a:graphicFrameLocks noGrp="1"/>
          </p:cNvGraphicFramePr>
          <p:nvPr>
            <p:extLst/>
          </p:nvPr>
        </p:nvGraphicFramePr>
        <p:xfrm>
          <a:off x="334566" y="1052047"/>
          <a:ext cx="11521279" cy="4937760"/>
        </p:xfrm>
        <a:graphic>
          <a:graphicData uri="http://schemas.openxmlformats.org/drawingml/2006/table">
            <a:tbl>
              <a:tblPr firstRow="1" firstCol="1" bandRow="1"/>
              <a:tblGrid>
                <a:gridCol w="460851">
                  <a:extLst>
                    <a:ext uri="{9D8B030D-6E8A-4147-A177-3AD203B41FA5}">
                      <a16:colId xmlns:a16="http://schemas.microsoft.com/office/drawing/2014/main" val="3798909227"/>
                    </a:ext>
                  </a:extLst>
                </a:gridCol>
                <a:gridCol w="11060428">
                  <a:extLst>
                    <a:ext uri="{9D8B030D-6E8A-4147-A177-3AD203B41FA5}">
                      <a16:colId xmlns:a16="http://schemas.microsoft.com/office/drawing/2014/main" val="2880009970"/>
                    </a:ext>
                  </a:extLst>
                </a:gridCol>
              </a:tblGrid>
              <a:tr h="4525963">
                <a:tc>
                  <a:txBody>
                    <a:bodyPr/>
                    <a:lstStyle/>
                    <a:p>
                      <a:pPr algn="ctr" hangingPunct="0">
                        <a:lnSpc>
                          <a:spcPct val="150000"/>
                        </a:lnSpc>
                        <a:spcAft>
                          <a:spcPts val="0"/>
                        </a:spcAft>
                        <a:tabLst>
                          <a:tab pos="4231005" algn="l"/>
                          <a:tab pos="8191500"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4231005" algn="l"/>
                          <a:tab pos="8191500"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spcAft>
                          <a:spcPts val="0"/>
                        </a:spcAft>
                        <a:tabLst>
                          <a:tab pos="4231005" algn="l"/>
                          <a:tab pos="819150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story</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故事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candy</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糖果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address </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地址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French</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法语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age </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年龄</a:t>
                      </a:r>
                    </a:p>
                    <a:p>
                      <a:pPr algn="just" hangingPunct="0">
                        <a:lnSpc>
                          <a:spcPct val="150000"/>
                        </a:lnSpc>
                        <a:spcAft>
                          <a:spcPts val="0"/>
                        </a:spcAft>
                        <a:tabLst>
                          <a:tab pos="4231005" algn="l"/>
                          <a:tab pos="8191500" algn="l"/>
                        </a:tabLst>
                      </a:pPr>
                      <a:r>
                        <a:rPr lang="zh-CN" sz="24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提醒</a:t>
                      </a:r>
                      <a:r>
                        <a:rPr lang="zh-CN" sz="24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story</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是可数名词</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其复数形式是</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stories</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。短语</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tell</a:t>
                      </a:r>
                      <a:r>
                        <a:rPr lang="en-US"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stories</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讲故事</a:t>
                      </a:r>
                      <a:r>
                        <a:rPr lang="en-US" sz="24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p>
                      <a:pPr algn="just" hangingPunct="0">
                        <a:lnSpc>
                          <a:spcPct val="150000"/>
                        </a:lnSpc>
                        <a:spcAft>
                          <a:spcPts val="0"/>
                        </a:spcAft>
                        <a:tabLst>
                          <a:tab pos="4231005" algn="l"/>
                          <a:tab pos="819150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Shall</a:t>
                      </a:r>
                      <a:r>
                        <a:rPr lang="en-US"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tell</a:t>
                      </a:r>
                      <a:r>
                        <a:rPr lang="en-US"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en-US"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story?</a:t>
                      </a:r>
                      <a:r>
                        <a:rPr lang="en-US"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我给你讲个故事</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好吗</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231005" algn="l"/>
                          <a:tab pos="819150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 candy </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在本模块中是不可数名词。</a:t>
                      </a:r>
                    </a:p>
                    <a:p>
                      <a:pPr algn="just" hangingPunct="0">
                        <a:lnSpc>
                          <a:spcPct val="150000"/>
                        </a:lnSpc>
                        <a:spcAft>
                          <a:spcPts val="0"/>
                        </a:spcAft>
                        <a:tabLst>
                          <a:tab pos="4231005" algn="l"/>
                          <a:tab pos="819150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 age</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意为</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年龄</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，可用作可数名词或不可数名词。常用短语是</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the age of</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，意为</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在</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岁时</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。如：</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 started playing the piano at the age of five. </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他五岁时开始弹钢琴。</a:t>
                      </a:r>
                    </a:p>
                    <a:p>
                      <a:pPr algn="just" hangingPunct="0">
                        <a:lnSpc>
                          <a:spcPct val="150000"/>
                        </a:lnSpc>
                        <a:spcAft>
                          <a:spcPts val="0"/>
                        </a:spcAft>
                        <a:tabLst>
                          <a:tab pos="4231005" algn="l"/>
                          <a:tab pos="819150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 pen pal</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的同义短语是</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pen friend</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47145" marR="47145"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tcPr>
                </a:tc>
                <a:extLst>
                  <a:ext uri="{0D108BD9-81ED-4DB2-BD59-A6C34878D82A}">
                    <a16:rowId xmlns:a16="http://schemas.microsoft.com/office/drawing/2014/main" val="2868842599"/>
                  </a:ext>
                </a:extLst>
              </a:tr>
            </a:tbl>
          </a:graphicData>
        </a:graphic>
      </p:graphicFrame>
    </p:spTree>
    <p:extLst>
      <p:ext uri="{BB962C8B-B14F-4D97-AF65-F5344CB8AC3E}">
        <p14:creationId xmlns:p14="http://schemas.microsoft.com/office/powerpoint/2010/main" val="37858322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70AB2-AE46-6401-B7D0-8435E4A1BCE2}"/>
            </a:ext>
          </a:extLst>
        </p:cNvPr>
        <p:cNvGrpSpPr/>
        <p:nvPr/>
      </p:nvGrpSpPr>
      <p:grpSpPr>
        <a:xfrm>
          <a:off x="0" y="0"/>
          <a:ext cx="0" cy="0"/>
          <a:chOff x="0" y="0"/>
          <a:chExt cx="0" cy="0"/>
        </a:xfrm>
      </p:grpSpPr>
      <p:graphicFrame>
        <p:nvGraphicFramePr>
          <p:cNvPr id="2" name="表格 1"/>
          <p:cNvGraphicFramePr>
            <a:graphicFrameLocks noGrp="1"/>
          </p:cNvGraphicFramePr>
          <p:nvPr>
            <p:extLst/>
          </p:nvPr>
        </p:nvGraphicFramePr>
        <p:xfrm>
          <a:off x="334566" y="2492896"/>
          <a:ext cx="11521280" cy="1920240"/>
        </p:xfrm>
        <a:graphic>
          <a:graphicData uri="http://schemas.openxmlformats.org/drawingml/2006/table">
            <a:tbl>
              <a:tblPr firstRow="1" firstCol="1" bandRow="1"/>
              <a:tblGrid>
                <a:gridCol w="460851">
                  <a:extLst>
                    <a:ext uri="{9D8B030D-6E8A-4147-A177-3AD203B41FA5}">
                      <a16:colId xmlns:a16="http://schemas.microsoft.com/office/drawing/2014/main" val="2437252802"/>
                    </a:ext>
                  </a:extLst>
                </a:gridCol>
                <a:gridCol w="11060429">
                  <a:extLst>
                    <a:ext uri="{9D8B030D-6E8A-4147-A177-3AD203B41FA5}">
                      <a16:colId xmlns:a16="http://schemas.microsoft.com/office/drawing/2014/main" val="753024452"/>
                    </a:ext>
                  </a:extLst>
                </a:gridCol>
              </a:tblGrid>
              <a:tr h="0">
                <a:tc>
                  <a:txBody>
                    <a:bodyPr/>
                    <a:lstStyle/>
                    <a:p>
                      <a:pPr algn="ctr"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spcAft>
                          <a:spcPts val="0"/>
                        </a:spcAft>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pen friend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笔友　　　　　　</a:t>
                      </a:r>
                      <a:r>
                        <a:rPr lang="en-US"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speak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English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说英语　　　　　　</a:t>
                      </a:r>
                      <a:endParaRPr lang="en-US" altLang="zh-CN"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231005" algn="l"/>
                          <a:tab pos="8191500" algn="l"/>
                        </a:tabLst>
                      </a:pPr>
                      <a:r>
                        <a:rPr lang="en-US"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 </a:t>
                      </a:r>
                      <a:r>
                        <a:rPr lang="zh-CN"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来自</a:t>
                      </a:r>
                      <a:r>
                        <a:rPr lang="en-US" altLang="zh-CN"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course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当然</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231005" algn="l"/>
                          <a:tab pos="8191500" algn="l"/>
                        </a:tabLst>
                      </a:pPr>
                      <a:r>
                        <a:rPr lang="en-US"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Hong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Kong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香港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tcPr>
                </a:tc>
                <a:extLst>
                  <a:ext uri="{0D108BD9-81ED-4DB2-BD59-A6C34878D82A}">
                    <a16:rowId xmlns:a16="http://schemas.microsoft.com/office/drawing/2014/main" val="233083081"/>
                  </a:ext>
                </a:extLst>
              </a:tr>
            </a:tbl>
          </a:graphicData>
        </a:graphic>
      </p:graphicFrame>
    </p:spTree>
    <p:extLst>
      <p:ext uri="{BB962C8B-B14F-4D97-AF65-F5344CB8AC3E}">
        <p14:creationId xmlns:p14="http://schemas.microsoft.com/office/powerpoint/2010/main" val="3462447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70AB2-AE46-6401-B7D0-8435E4A1BCE2}"/>
            </a:ext>
          </a:extLst>
        </p:cNvPr>
        <p:cNvGrpSpPr/>
        <p:nvPr/>
      </p:nvGrpSpPr>
      <p:grpSpPr>
        <a:xfrm>
          <a:off x="0" y="0"/>
          <a:ext cx="0" cy="0"/>
          <a:chOff x="0" y="0"/>
          <a:chExt cx="0" cy="0"/>
        </a:xfrm>
      </p:grpSpPr>
      <p:graphicFrame>
        <p:nvGraphicFramePr>
          <p:cNvPr id="2" name="表格 1"/>
          <p:cNvGraphicFramePr>
            <a:graphicFrameLocks noGrp="1"/>
          </p:cNvGraphicFramePr>
          <p:nvPr>
            <p:extLst/>
          </p:nvPr>
        </p:nvGraphicFramePr>
        <p:xfrm>
          <a:off x="334566" y="1711349"/>
          <a:ext cx="11521280" cy="2725763"/>
        </p:xfrm>
        <a:graphic>
          <a:graphicData uri="http://schemas.openxmlformats.org/drawingml/2006/table">
            <a:tbl>
              <a:tblPr firstRow="1" firstCol="1" bandRow="1"/>
              <a:tblGrid>
                <a:gridCol w="460850">
                  <a:extLst>
                    <a:ext uri="{9D8B030D-6E8A-4147-A177-3AD203B41FA5}">
                      <a16:colId xmlns:a16="http://schemas.microsoft.com/office/drawing/2014/main" val="238647523"/>
                    </a:ext>
                  </a:extLst>
                </a:gridCol>
                <a:gridCol w="11060430">
                  <a:extLst>
                    <a:ext uri="{9D8B030D-6E8A-4147-A177-3AD203B41FA5}">
                      <a16:colId xmlns:a16="http://schemas.microsoft.com/office/drawing/2014/main" val="2580298053"/>
                    </a:ext>
                  </a:extLst>
                </a:gridCol>
              </a:tblGrid>
              <a:tr h="2725763">
                <a:tc>
                  <a:txBody>
                    <a:bodyPr/>
                    <a:lstStyle/>
                    <a:p>
                      <a:pPr algn="ctr"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心</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句</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型</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spcAft>
                          <a:spcPts val="0"/>
                        </a:spcAft>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 Pleased to meet you</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见到你很高兴</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231005" algn="l"/>
                          <a:tab pos="8191500" algn="l"/>
                        </a:tabLst>
                      </a:pPr>
                      <a:r>
                        <a:rPr lang="zh-CN" sz="28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提醒</a:t>
                      </a:r>
                      <a:r>
                        <a:rPr 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本句是两人初次见面时</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互相问候的用语。</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pleased</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sth</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表示高兴或乐意做某事。</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231005" algn="l"/>
                          <a:tab pos="8191500" algn="l"/>
                        </a:tabLst>
                      </a:pPr>
                      <a:r>
                        <a:rPr lang="zh-CN" sz="2800" spc="-100" baseline="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拓展</a:t>
                      </a:r>
                      <a:r>
                        <a:rPr lang="zh-CN" sz="2800" spc="-100" baseline="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可以用</a:t>
                      </a:r>
                      <a:r>
                        <a:rPr lang="en-US" sz="2800"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8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Nice</a:t>
                      </a:r>
                      <a:r>
                        <a:rPr lang="en-US" sz="2800"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800"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meet</a:t>
                      </a:r>
                      <a:r>
                        <a:rPr lang="en-US" sz="2800"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en-US" sz="2800" spc="-100" baseline="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spc="-100" baseline="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a:t>
                      </a:r>
                      <a:r>
                        <a:rPr lang="en-US" sz="2800"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8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Glad</a:t>
                      </a:r>
                      <a:r>
                        <a:rPr lang="en-US" sz="2800"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800"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meet</a:t>
                      </a:r>
                      <a:r>
                        <a:rPr lang="en-US" sz="2800"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en-US" sz="2800" spc="-100" baseline="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spc="-100" baseline="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spc="-10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表达同样的意思</a:t>
                      </a:r>
                      <a:r>
                        <a:rPr lang="zh-CN" sz="2800" spc="-100" baseline="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2800" spc="-10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0498" marR="20498"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tcPr>
                </a:tc>
                <a:extLst>
                  <a:ext uri="{0D108BD9-81ED-4DB2-BD59-A6C34878D82A}">
                    <a16:rowId xmlns:a16="http://schemas.microsoft.com/office/drawing/2014/main" val="1428796396"/>
                  </a:ext>
                </a:extLst>
              </a:tr>
            </a:tbl>
          </a:graphicData>
        </a:graphic>
      </p:graphicFrame>
    </p:spTree>
    <p:extLst>
      <p:ext uri="{BB962C8B-B14F-4D97-AF65-F5344CB8AC3E}">
        <p14:creationId xmlns:p14="http://schemas.microsoft.com/office/powerpoint/2010/main" val="28657297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70AB2-AE46-6401-B7D0-8435E4A1BCE2}"/>
            </a:ext>
          </a:extLst>
        </p:cNvPr>
        <p:cNvGrpSpPr/>
        <p:nvPr/>
      </p:nvGrpSpPr>
      <p:grpSpPr>
        <a:xfrm>
          <a:off x="0" y="0"/>
          <a:ext cx="0" cy="0"/>
          <a:chOff x="0" y="0"/>
          <a:chExt cx="0" cy="0"/>
        </a:xfrm>
      </p:grpSpPr>
      <p:graphicFrame>
        <p:nvGraphicFramePr>
          <p:cNvPr id="2" name="表格 1"/>
          <p:cNvGraphicFramePr>
            <a:graphicFrameLocks noGrp="1"/>
          </p:cNvGraphicFramePr>
          <p:nvPr>
            <p:extLst/>
          </p:nvPr>
        </p:nvGraphicFramePr>
        <p:xfrm>
          <a:off x="334566" y="919261"/>
          <a:ext cx="11521280" cy="4525963"/>
        </p:xfrm>
        <a:graphic>
          <a:graphicData uri="http://schemas.openxmlformats.org/drawingml/2006/table">
            <a:tbl>
              <a:tblPr firstRow="1" firstCol="1" bandRow="1"/>
              <a:tblGrid>
                <a:gridCol w="460850">
                  <a:extLst>
                    <a:ext uri="{9D8B030D-6E8A-4147-A177-3AD203B41FA5}">
                      <a16:colId xmlns:a16="http://schemas.microsoft.com/office/drawing/2014/main" val="238647523"/>
                    </a:ext>
                  </a:extLst>
                </a:gridCol>
                <a:gridCol w="11060430">
                  <a:extLst>
                    <a:ext uri="{9D8B030D-6E8A-4147-A177-3AD203B41FA5}">
                      <a16:colId xmlns:a16="http://schemas.microsoft.com/office/drawing/2014/main" val="2580298053"/>
                    </a:ext>
                  </a:extLst>
                </a:gridCol>
              </a:tblGrid>
              <a:tr h="4525963">
                <a:tc>
                  <a:txBody>
                    <a:bodyPr/>
                    <a:lstStyle/>
                    <a:p>
                      <a:pPr algn="ctr"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心</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句</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型</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spcAft>
                          <a:spcPts val="0"/>
                        </a:spcAft>
                        <a:tabLst>
                          <a:tab pos="4231005" algn="l"/>
                          <a:tab pos="8191500" algn="l"/>
                        </a:tabLst>
                      </a:pPr>
                      <a:r>
                        <a:rPr lang="en-US"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Can you speak English?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你会说英语吗</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231005" algn="l"/>
                          <a:tab pos="8191500" algn="l"/>
                        </a:tabLst>
                      </a:pPr>
                      <a:r>
                        <a:rPr lang="zh-CN" sz="28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提醒</a:t>
                      </a:r>
                      <a:r>
                        <a:rPr 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是情态动词</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表示有能力或能够做某事</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能</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会</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。它不随人称和数的变化而变化</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后跟动词原形。如</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sing</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dance.</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我能唱歌和跳舞。</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231005" algn="l"/>
                          <a:tab pos="8191500" algn="l"/>
                        </a:tabLst>
                      </a:pPr>
                      <a:r>
                        <a:rPr lang="zh-CN" sz="28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提醒</a:t>
                      </a:r>
                      <a:r>
                        <a:rPr 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speak</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说话</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发言</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强调开口说话的动作</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一般用作不及物动词。用作及物动词时</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其宾语通常是表示某种语言的名词。如</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speak</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说中文</a:t>
                      </a:r>
                      <a:r>
                        <a:rPr lang="zh-CN" sz="28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0498" marR="20498"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tcPr>
                </a:tc>
                <a:extLst>
                  <a:ext uri="{0D108BD9-81ED-4DB2-BD59-A6C34878D82A}">
                    <a16:rowId xmlns:a16="http://schemas.microsoft.com/office/drawing/2014/main" val="1428796396"/>
                  </a:ext>
                </a:extLst>
              </a:tr>
            </a:tbl>
          </a:graphicData>
        </a:graphic>
      </p:graphicFrame>
    </p:spTree>
    <p:extLst>
      <p:ext uri="{BB962C8B-B14F-4D97-AF65-F5344CB8AC3E}">
        <p14:creationId xmlns:p14="http://schemas.microsoft.com/office/powerpoint/2010/main" val="39245278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70AB2-AE46-6401-B7D0-8435E4A1BCE2}"/>
            </a:ext>
          </a:extLst>
        </p:cNvPr>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507883591"/>
              </p:ext>
            </p:extLst>
          </p:nvPr>
        </p:nvGraphicFramePr>
        <p:xfrm>
          <a:off x="334566" y="917126"/>
          <a:ext cx="11521280" cy="5349240"/>
        </p:xfrm>
        <a:graphic>
          <a:graphicData uri="http://schemas.openxmlformats.org/drawingml/2006/table">
            <a:tbl>
              <a:tblPr firstRow="1" firstCol="1" bandRow="1"/>
              <a:tblGrid>
                <a:gridCol w="460850">
                  <a:extLst>
                    <a:ext uri="{9D8B030D-6E8A-4147-A177-3AD203B41FA5}">
                      <a16:colId xmlns:a16="http://schemas.microsoft.com/office/drawing/2014/main" val="238647523"/>
                    </a:ext>
                  </a:extLst>
                </a:gridCol>
                <a:gridCol w="11060430">
                  <a:extLst>
                    <a:ext uri="{9D8B030D-6E8A-4147-A177-3AD203B41FA5}">
                      <a16:colId xmlns:a16="http://schemas.microsoft.com/office/drawing/2014/main" val="2580298053"/>
                    </a:ext>
                  </a:extLst>
                </a:gridCol>
              </a:tblGrid>
              <a:tr h="4525963">
                <a:tc>
                  <a:txBody>
                    <a:bodyPr/>
                    <a:lstStyle/>
                    <a:p>
                      <a:pPr algn="just" hangingPunct="0">
                        <a:lnSpc>
                          <a:spcPct val="150000"/>
                        </a:lnSpc>
                        <a:spcAft>
                          <a:spcPts val="0"/>
                        </a:spcAft>
                        <a:tabLst>
                          <a:tab pos="4231005" algn="l"/>
                          <a:tab pos="8191500" algn="l"/>
                        </a:tabLst>
                      </a:pPr>
                      <a:r>
                        <a:rPr lang="zh-CN" sz="26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231005" algn="l"/>
                          <a:tab pos="8191500" algn="l"/>
                        </a:tabLst>
                      </a:pPr>
                      <a:r>
                        <a:rPr lang="zh-CN" sz="26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心</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231005" algn="l"/>
                          <a:tab pos="8191500" algn="l"/>
                        </a:tabLst>
                      </a:pPr>
                      <a:r>
                        <a:rPr lang="zh-CN" sz="26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句</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231005" algn="l"/>
                          <a:tab pos="8191500" algn="l"/>
                        </a:tabLst>
                      </a:pPr>
                      <a:r>
                        <a:rPr lang="zh-CN" sz="26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型</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spcAft>
                          <a:spcPts val="0"/>
                        </a:spcAft>
                        <a:tabLst>
                          <a:tab pos="4231005" algn="l"/>
                          <a:tab pos="8191500" algn="l"/>
                        </a:tabLst>
                      </a:pPr>
                      <a:r>
                        <a:rPr lang="en-US" sz="26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We can write in English and Chinese. </a:t>
                      </a:r>
                      <a:r>
                        <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我们可以用英语和中文写。</a:t>
                      </a:r>
                    </a:p>
                    <a:p>
                      <a:pPr algn="just" hangingPunct="0">
                        <a:lnSpc>
                          <a:spcPct val="150000"/>
                        </a:lnSpc>
                        <a:spcAft>
                          <a:spcPts val="0"/>
                        </a:spcAft>
                        <a:tabLst>
                          <a:tab pos="4231005" algn="l"/>
                          <a:tab pos="8191500" algn="l"/>
                        </a:tabLst>
                      </a:pPr>
                      <a:r>
                        <a:rPr lang="zh-CN" sz="26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提醒</a:t>
                      </a:r>
                      <a:r>
                        <a:rPr lang="zh-CN" sz="26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English</a:t>
                      </a:r>
                      <a:r>
                        <a:rPr lang="zh-CN"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6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用英语</a:t>
                      </a:r>
                      <a:r>
                        <a:rPr lang="en-US" sz="26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介词</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zh-CN"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在这里表示使用某种语言。</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后面还可以跟表示材料的名词</a:t>
                      </a:r>
                      <a:r>
                        <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指使用某种材料</a:t>
                      </a:r>
                      <a:r>
                        <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ink</a:t>
                      </a:r>
                      <a:r>
                        <a:rPr lang="zh-CN"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用墨水。</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zh-CN"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还表示</a:t>
                      </a:r>
                      <a:r>
                        <a:rPr lang="en-US" sz="26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a:t>
                      </a:r>
                      <a:r>
                        <a:rPr lang="en-US" sz="26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里面</a:t>
                      </a:r>
                      <a:r>
                        <a:rPr lang="en-US" sz="26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box</a:t>
                      </a:r>
                      <a:r>
                        <a:rPr lang="en-US"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在盒子里面。</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231005" algn="l"/>
                          <a:tab pos="8191500" algn="l"/>
                        </a:tabLs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 I like football, reading, swimming and singing songs. </a:t>
                      </a:r>
                      <a:r>
                        <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我喜欢足球、阅读、游泳和唱歌。</a:t>
                      </a:r>
                    </a:p>
                    <a:p>
                      <a:pPr algn="dist" hangingPunct="0">
                        <a:lnSpc>
                          <a:spcPct val="150000"/>
                        </a:lnSpc>
                        <a:spcAft>
                          <a:spcPts val="0"/>
                        </a:spcAft>
                        <a:tabLst>
                          <a:tab pos="4231005" algn="l"/>
                          <a:tab pos="8191500" algn="l"/>
                        </a:tabLst>
                      </a:pPr>
                      <a:r>
                        <a:rPr lang="zh-CN" sz="26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提醒</a:t>
                      </a:r>
                      <a:r>
                        <a:rPr lang="zh-CN" sz="26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动词</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like</a:t>
                      </a:r>
                      <a:r>
                        <a:rPr lang="zh-CN"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后跟名词、动名词或代词作宾语。如</a:t>
                      </a:r>
                      <a:r>
                        <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like</a:t>
                      </a:r>
                      <a:r>
                        <a:rPr lang="en-US"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apples.</a:t>
                      </a:r>
                      <a:r>
                        <a:rPr lang="en-US"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a:t>
                      </a:r>
                      <a:r>
                        <a:rPr lang="zh-CN" sz="2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喜欢</a:t>
                      </a:r>
                      <a:endParaRPr lang="en-US" altLang="zh-CN" sz="2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just" hangingPunct="0">
                        <a:lnSpc>
                          <a:spcPct val="150000"/>
                        </a:lnSpc>
                        <a:spcAft>
                          <a:spcPts val="0"/>
                        </a:spcAft>
                        <a:tabLst>
                          <a:tab pos="4231005" algn="l"/>
                          <a:tab pos="8191500" algn="l"/>
                        </a:tabLst>
                      </a:pPr>
                      <a:r>
                        <a:rPr lang="zh-CN" sz="26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苹果</a:t>
                      </a:r>
                      <a:r>
                        <a:rPr lang="zh-CN"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231005" algn="l"/>
                          <a:tab pos="8191500" algn="l"/>
                        </a:tabLst>
                      </a:pP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like</a:t>
                      </a:r>
                      <a:r>
                        <a:rPr lang="en-US"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skating.</a:t>
                      </a:r>
                      <a:r>
                        <a:rPr lang="en-US"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我喜欢滑冰。</a:t>
                      </a:r>
                      <a:r>
                        <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like</a:t>
                      </a:r>
                      <a:r>
                        <a:rPr lang="en-US"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them</a:t>
                      </a:r>
                      <a:r>
                        <a:rPr lang="en-US"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very</a:t>
                      </a:r>
                      <a:r>
                        <a:rPr lang="en-US"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much.</a:t>
                      </a:r>
                      <a:r>
                        <a:rPr lang="en-US"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6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我非常喜欢他们。</a:t>
                      </a:r>
                      <a:endParaRPr 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0498" marR="20498"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tcPr>
                </a:tc>
                <a:extLst>
                  <a:ext uri="{0D108BD9-81ED-4DB2-BD59-A6C34878D82A}">
                    <a16:rowId xmlns:a16="http://schemas.microsoft.com/office/drawing/2014/main" val="1428796396"/>
                  </a:ext>
                </a:extLst>
              </a:tr>
            </a:tbl>
          </a:graphicData>
        </a:graphic>
      </p:graphicFrame>
    </p:spTree>
    <p:extLst>
      <p:ext uri="{BB962C8B-B14F-4D97-AF65-F5344CB8AC3E}">
        <p14:creationId xmlns:p14="http://schemas.microsoft.com/office/powerpoint/2010/main" val="14853844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70AB2-AE46-6401-B7D0-8435E4A1BCE2}"/>
            </a:ext>
          </a:extLst>
        </p:cNvPr>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038755313"/>
              </p:ext>
            </p:extLst>
          </p:nvPr>
        </p:nvGraphicFramePr>
        <p:xfrm>
          <a:off x="334566" y="1261714"/>
          <a:ext cx="11521279" cy="4480560"/>
        </p:xfrm>
        <a:graphic>
          <a:graphicData uri="http://schemas.openxmlformats.org/drawingml/2006/table">
            <a:tbl>
              <a:tblPr firstRow="1" firstCol="1" bandRow="1"/>
              <a:tblGrid>
                <a:gridCol w="460852">
                  <a:extLst>
                    <a:ext uri="{9D8B030D-6E8A-4147-A177-3AD203B41FA5}">
                      <a16:colId xmlns:a16="http://schemas.microsoft.com/office/drawing/2014/main" val="3232931601"/>
                    </a:ext>
                  </a:extLst>
                </a:gridCol>
                <a:gridCol w="11060427">
                  <a:extLst>
                    <a:ext uri="{9D8B030D-6E8A-4147-A177-3AD203B41FA5}">
                      <a16:colId xmlns:a16="http://schemas.microsoft.com/office/drawing/2014/main" val="3896109220"/>
                    </a:ext>
                  </a:extLst>
                </a:gridCol>
              </a:tblGrid>
              <a:tr h="3661867">
                <a:tc>
                  <a:txBody>
                    <a:bodyPr/>
                    <a:lstStyle/>
                    <a:p>
                      <a:pPr algn="ctr"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必</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语</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法</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情态动词</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的用法：</a:t>
                      </a:r>
                    </a:p>
                    <a:p>
                      <a:pPr algn="just"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情态动词</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表示</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能够</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，后跟动词原形，它没有人称和数的变化。</a:t>
                      </a:r>
                    </a:p>
                    <a:p>
                      <a:pPr algn="just"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肯定句：主语＋</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＋动词原形</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如：</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 can write Chinese.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我能写中文。</a:t>
                      </a:r>
                    </a:p>
                    <a:p>
                      <a:pPr algn="just"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否定句：主语＋</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＋动词原形</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如：</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 can’t swim.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我不会游泳。</a:t>
                      </a:r>
                    </a:p>
                    <a:p>
                      <a:pPr algn="just"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一般疑问句：</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＋主语＋动词原形</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如：</a:t>
                      </a:r>
                    </a:p>
                    <a:p>
                      <a:pPr algn="just"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 you write in Chinese?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你会用中文写吗</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231005" algn="l"/>
                          <a:tab pos="8191500"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Yes, I can.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是的，我会。</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 I can’t.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不，我不会。</a:t>
                      </a:r>
                    </a:p>
                  </a:txBody>
                  <a:tcPr marL="52384" marR="52384"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tcPr>
                </a:tc>
                <a:extLst>
                  <a:ext uri="{0D108BD9-81ED-4DB2-BD59-A6C34878D82A}">
                    <a16:rowId xmlns:a16="http://schemas.microsoft.com/office/drawing/2014/main" val="4098334948"/>
                  </a:ext>
                </a:extLst>
              </a:tr>
            </a:tbl>
          </a:graphicData>
        </a:graphic>
      </p:graphicFrame>
    </p:spTree>
    <p:extLst>
      <p:ext uri="{BB962C8B-B14F-4D97-AF65-F5344CB8AC3E}">
        <p14:creationId xmlns:p14="http://schemas.microsoft.com/office/powerpoint/2010/main" val="38304131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36316"/>
            <a:ext cx="11485848" cy="656846"/>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选出所听句子中包含的内容</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5课内基础提优-通.eps" descr="id:2147491752;FounderCES">
            <a:extLst>
              <a:ext uri="{FF2B5EF4-FFF2-40B4-BE49-F238E27FC236}">
                <a16:creationId xmlns:a16="http://schemas.microsoft.com/office/drawing/2014/main" id="{7334A859-1B04-BBC5-60F3-8CC9481D02E7}"/>
              </a:ext>
            </a:extLst>
          </p:cNvPr>
          <p:cNvPicPr>
            <a:picLocks noChangeAspect="1"/>
          </p:cNvPicPr>
          <p:nvPr/>
        </p:nvPicPr>
        <p:blipFill>
          <a:blip r:embed="rId2"/>
          <a:stretch>
            <a:fillRect/>
          </a:stretch>
        </p:blipFill>
        <p:spPr>
          <a:xfrm>
            <a:off x="360854" y="1263952"/>
            <a:ext cx="10558888" cy="782301"/>
          </a:xfrm>
          <a:prstGeom prst="rect">
            <a:avLst/>
          </a:prstGeom>
        </p:spPr>
      </p:pic>
      <p:sp>
        <p:nvSpPr>
          <p:cNvPr id="5" name="内容占位符 1"/>
          <p:cNvSpPr txBox="1">
            <a:spLocks/>
          </p:cNvSpPr>
          <p:nvPr/>
        </p:nvSpPr>
        <p:spPr bwMode="auto">
          <a:xfrm>
            <a:off x="360854" y="4690492"/>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Pleased to meet you</a:t>
            </a:r>
            <a:r>
              <a:rPr lang="zh-CN"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783079"/>
            <a:ext cx="1148584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please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pleased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speak</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965386" y="2916445"/>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218704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TotalTime>
  <Words>2271</Words>
  <Application>Microsoft Office PowerPoint</Application>
  <PresentationFormat>自定义</PresentationFormat>
  <Paragraphs>205</Paragraphs>
  <Slides>26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26</vt:i4>
      </vt:variant>
    </vt:vector>
  </HeadingPairs>
  <TitlesOfParts>
    <vt:vector size="34" baseType="lpstr">
      <vt:lpstr>黑体</vt:lpstr>
      <vt:lpstr>楷体</vt:lpstr>
      <vt:lpstr>隶书</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419</cp:revision>
  <dcterms:created xsi:type="dcterms:W3CDTF">2020-11-06T05:24:00Z</dcterms:created>
  <dcterms:modified xsi:type="dcterms:W3CDTF">2025-06-30T09:03:24Z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